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Play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YmhnxeBtN2ft3NtQXlPr7znBh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506937-2637-4240-8950-DE36D4F800AA}">
  <a:tblStyle styleId="{62506937-2637-4240-8950-DE36D4F800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/>
    <p:restoredTop sz="94640"/>
  </p:normalViewPr>
  <p:slideViewPr>
    <p:cSldViewPr snapToGrid="0">
      <p:cViewPr varScale="1">
        <p:scale>
          <a:sx n="116" d="100"/>
          <a:sy n="116" d="100"/>
        </p:scale>
        <p:origin x="6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76dcfa3c6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76dcfa3c6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6dcfa3c6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76dcfa3c6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9a1187b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79a1187b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522b9e2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8522b9e2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522b9e2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522b9e2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dwinbakiza@gmail.com" TargetMode="External"/><Relationship Id="rId3" Type="http://schemas.openxmlformats.org/officeDocument/2006/relationships/hyperlink" Target="mailto:vivianmugarisi@gmail.com" TargetMode="External"/><Relationship Id="rId7" Type="http://schemas.openxmlformats.org/officeDocument/2006/relationships/hyperlink" Target="mailto:cosmas@tiko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rideashaba@gmail.com" TargetMode="External"/><Relationship Id="rId11" Type="http://schemas.openxmlformats.org/officeDocument/2006/relationships/hyperlink" Target="https://docs.google.com/presentation/d/17cOc3b6KXh632rOUdK-1Iaqzgwhv0YFvx6xG5witpTA/edit?usp=sharing" TargetMode="External"/><Relationship Id="rId5" Type="http://schemas.openxmlformats.org/officeDocument/2006/relationships/hyperlink" Target="mailto:eva.muluve@girleffect.org" TargetMode="External"/><Relationship Id="rId10" Type="http://schemas.openxmlformats.org/officeDocument/2006/relationships/hyperlink" Target="https://avac.us7.list-manage.com/track/click?u=57d869773227fef9486fa97dd&amp;id=8e60497e41&amp;e=24274453c4" TargetMode="External"/><Relationship Id="rId4" Type="http://schemas.openxmlformats.org/officeDocument/2006/relationships/hyperlink" Target="mailto:meleabe@gmail.com" TargetMode="External"/><Relationship Id="rId9" Type="http://schemas.openxmlformats.org/officeDocument/2006/relationships/hyperlink" Target="https://hq_who_departmentofcommunications.cmail20.com/t/d-l-suilyut-jkttkddldu-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22501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naids.org/en/resources/presscentre/pressreleaseandstatementarchive/2025/june/20250618_lenacapavir?utm_source=chatgpt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latin typeface="Montserrat"/>
                <a:ea typeface="Montserrat"/>
                <a:cs typeface="Montserrat"/>
                <a:sym typeface="Montserrat"/>
              </a:rPr>
              <a:t>Session 5: Behavioral Science in Action – Practitioner Presentation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www.africabehavioralsciencenetwork.com</a:t>
            </a: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838200" y="2909971"/>
            <a:ext cx="10515601" cy="2190202"/>
            <a:chOff x="0" y="1081171"/>
            <a:chExt cx="10515601" cy="2190202"/>
          </a:xfrm>
        </p:grpSpPr>
        <p:sp>
          <p:nvSpPr>
            <p:cNvPr id="87" name="Google Shape;87;p1"/>
            <p:cNvSpPr/>
            <p:nvPr/>
          </p:nvSpPr>
          <p:spPr>
            <a:xfrm>
              <a:off x="0" y="1081171"/>
              <a:ext cx="2957513" cy="187802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0" y="1081171"/>
              <a:ext cx="2957513" cy="187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328613" y="1393353"/>
              <a:ext cx="2957513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328613" y="1393353"/>
              <a:ext cx="2957513" cy="187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Participants present the behavioral intervention they have been working on.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3614738" y="1081171"/>
              <a:ext cx="2957513" cy="187802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 txBox="1"/>
            <p:nvPr/>
          </p:nvSpPr>
          <p:spPr>
            <a:xfrm>
              <a:off x="3614738" y="1081171"/>
              <a:ext cx="2957513" cy="187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943350" y="1393353"/>
              <a:ext cx="2957513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3943350" y="1393353"/>
              <a:ext cx="2957513" cy="187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Participants provide feedback and score other group projects.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7229475" y="1081171"/>
              <a:ext cx="2957513" cy="1878020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7229475" y="1081171"/>
              <a:ext cx="2957513" cy="187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7558088" y="1393353"/>
              <a:ext cx="2957513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7558088" y="1393353"/>
              <a:ext cx="2957513" cy="18780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Prize awarded to the best group presentation.</a:t>
              </a:r>
              <a:endPara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6dcfa3c6a_0_2"/>
          <p:cNvSpPr txBox="1">
            <a:spLocks noGrp="1"/>
          </p:cNvSpPr>
          <p:nvPr>
            <p:ph type="title"/>
          </p:nvPr>
        </p:nvSpPr>
        <p:spPr>
          <a:xfrm>
            <a:off x="346710" y="365125"/>
            <a:ext cx="116655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2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Continuation:</a:t>
            </a:r>
            <a:r>
              <a:rPr lang="en-US" sz="32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How will you measure these drivers and barriers to behavior? (Please show exact wording of questions that you will ask)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g376dcfa3c6a_0_2"/>
          <p:cNvSpPr txBox="1"/>
          <p:nvPr/>
        </p:nvSpPr>
        <p:spPr>
          <a:xfrm>
            <a:off x="654865" y="1595485"/>
            <a:ext cx="10596900" cy="5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Motivation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Knowledge and Awareness: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Which of the following statements about PrEP is true?”</a:t>
            </a:r>
            <a:endParaRPr sz="1100" i="1"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□ PrEP is for people who do not have HIV</a:t>
            </a:r>
            <a:br>
              <a:rPr lang="en-US" sz="2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□ PrEP helps prevent HIV infection</a:t>
            </a:r>
            <a:br>
              <a:rPr lang="en-US" sz="20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□ I don’t know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Attitudes: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If the injection is a bit painful, would you still choose it over daily pills?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Outcome Expectation: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How confident are you that PrEP works to prevent HIV without causing serious side effects?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76dcfa3c6a_0_16"/>
          <p:cNvSpPr txBox="1">
            <a:spLocks noGrp="1"/>
          </p:cNvSpPr>
          <p:nvPr>
            <p:ph type="title"/>
          </p:nvPr>
        </p:nvSpPr>
        <p:spPr>
          <a:xfrm>
            <a:off x="539126" y="233050"/>
            <a:ext cx="114375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29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What are the next steps for you on this project/intervention?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g376dcfa3c6a_0_16"/>
          <p:cNvSpPr txBox="1"/>
          <p:nvPr/>
        </p:nvSpPr>
        <p:spPr>
          <a:xfrm>
            <a:off x="539115" y="1318260"/>
            <a:ext cx="11437500" cy="45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Conduct formative assessment to understand barriers and enablers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Develop Adolescent-Centered Personas and Behavioral Journey Maps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Co-design Communication materials with young people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Pilot rollout in selected adolescent clinics, starting in high-burden, supportive policy environments (e.g., Zambia and South Africa)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Train healthcare providers on administering injectables, adolescent-friendly counseling, and simplified HIV testing protocols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Engage communities to build awareness, address stigma, and inform adolescents and families that lenacapavir is prevention, not treatment.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Collaborate with funders and policymakers to secure affordable pricing—leverage Global Fund and Gilead licensing initiatives 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Establish monitoring and evaluation systems: Track reach, adherence, HIV incidence, cost-effectiveness, and acceptability over time.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Scale-up based on results, adapting the model for similar contexts across sub-Saharan Africa.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79a1187b0c_0_0"/>
          <p:cNvSpPr txBox="1">
            <a:spLocks noGrp="1"/>
          </p:cNvSpPr>
          <p:nvPr>
            <p:ph type="title"/>
          </p:nvPr>
        </p:nvSpPr>
        <p:spPr>
          <a:xfrm>
            <a:off x="3412377" y="2825125"/>
            <a:ext cx="45264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551250" y="434800"/>
            <a:ext cx="11089500" cy="12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Play"/>
              <a:buNone/>
            </a:pPr>
            <a:r>
              <a:rPr lang="en-US" sz="2400" b="1">
                <a:latin typeface="Montserrat"/>
                <a:ea typeface="Montserrat"/>
                <a:cs typeface="Montserrat"/>
                <a:sym typeface="Montserrat"/>
              </a:rPr>
              <a:t>Implementing Twice-Yearly Injectable Lenacapavir PrEP Among Adolescents Girls and Boys (16 - 24 years)</a:t>
            </a:r>
            <a:endParaRPr sz="24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subTitle" idx="1"/>
          </p:nvPr>
        </p:nvSpPr>
        <p:spPr>
          <a:xfrm>
            <a:off x="694825" y="1899475"/>
            <a:ext cx="10714200" cy="46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Vivian Mugarisi</a:t>
            </a:r>
            <a:r>
              <a:rPr lang="en-US">
                <a:solidFill>
                  <a:srgbClr val="4892DC"/>
                </a:solidFill>
                <a:latin typeface="Montserrat"/>
                <a:ea typeface="Montserrat"/>
                <a:cs typeface="Montserrat"/>
                <a:sym typeface="Montserrat"/>
              </a:rPr>
              <a:t> ,</a:t>
            </a:r>
            <a:r>
              <a:rPr lang="en-US" u="sng">
                <a:solidFill>
                  <a:srgbClr val="4892DC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vivianmugarisi@gmail.com</a:t>
            </a:r>
            <a:endParaRPr>
              <a:solidFill>
                <a:srgbClr val="4892D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96000"/>
              <a:buNone/>
            </a:pPr>
            <a:r>
              <a:rPr lang="en-US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Melaku Abebe Kassa, </a:t>
            </a:r>
            <a:r>
              <a:rPr lang="en-US" sz="2500" u="sng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meleabe@gmail.com</a:t>
            </a:r>
            <a:endParaRPr sz="2500"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Eva Ireri Muluve,</a:t>
            </a:r>
            <a:r>
              <a:rPr lang="en-US" u="sng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eva.muluve@girleffect.org</a:t>
            </a: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Pride Ashaba</a:t>
            </a:r>
            <a:r>
              <a:rPr lang="en-US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-US" u="sng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prideashaba@gmail.com</a:t>
            </a: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Cosmas Ndumba, </a:t>
            </a:r>
            <a:r>
              <a:rPr lang="en-US" u="sng">
                <a:solidFill>
                  <a:srgbClr val="4892DC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cosmas@tiko.org</a:t>
            </a: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Edwin Bakiza,</a:t>
            </a:r>
            <a:r>
              <a:rPr lang="en-US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u="sng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edwinbakiza@gmail.com</a:t>
            </a:r>
            <a:r>
              <a:rPr lang="en-US">
                <a:solidFill>
                  <a:srgbClr val="4892DC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4892DC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41176"/>
              <a:buNone/>
            </a:pPr>
            <a:r>
              <a:rPr lang="en-US" sz="1700" b="1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**Data sources**</a:t>
            </a:r>
            <a:endParaRPr sz="1700" b="1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None/>
            </a:pPr>
            <a:r>
              <a:rPr lang="en-US" sz="15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9"/>
              </a:rPr>
              <a:t>new guidelines for use of Lenacapavir</a:t>
            </a:r>
            <a:endParaRPr sz="15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60000"/>
              <a:buFont typeface="Arial"/>
              <a:buNone/>
            </a:pPr>
            <a:r>
              <a:rPr lang="en-US" sz="15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10"/>
              </a:rPr>
              <a:t>Gears for Lenacapavir rollout</a:t>
            </a:r>
            <a:endParaRPr sz="1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320000"/>
              <a:buNone/>
            </a:pPr>
            <a:r>
              <a:rPr lang="en-US" sz="15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11"/>
              </a:rPr>
              <a:t>WHO Guidelines on Lenacapavir for HIV Prevention</a:t>
            </a:r>
            <a:endParaRPr sz="1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275590" y="365125"/>
            <a:ext cx="1170114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What do you hope to achieve through your project/intervention?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851515" cy="310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latin typeface="Montserrat"/>
                <a:ea typeface="Montserrat"/>
                <a:cs typeface="Montserrat"/>
                <a:sym typeface="Montserrat"/>
              </a:rPr>
              <a:t>Objective:</a:t>
            </a: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 Increase uptake, adherence, and equitable access of long-acting injectable PrEP (lenacapavir) among adolescent girls and boys (16 to 24 years) in high HIV-burden settings by overcoming adherence, stigma, and access barriers.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i="1">
                <a:latin typeface="Montserrat"/>
                <a:ea typeface="Montserrat"/>
                <a:cs typeface="Montserrat"/>
                <a:sym typeface="Montserrat"/>
              </a:rPr>
              <a:t>Target Outcomes:</a:t>
            </a:r>
            <a:endParaRPr sz="2000" b="1" i="1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Achieve higher PrEP coverage among adolescents.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Reduce new HIV infections in this group.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Empower adolescents with discreet, long-acting HIV prevention.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Improved equity in Access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335280" y="365125"/>
            <a:ext cx="1157033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What is the specific behavior that  you want to influence? (Use Person, Action, Context to write the behavior of interest.)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335275" y="2170450"/>
            <a:ext cx="5256600" cy="3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Person: Adolescents (ages 16–24 ), in sub-Saharan Africa.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Action: Accept and receive twice-yearly injectable lenacapavir PrEP.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Context: Youth-friendly clinics or community-based services, integrated into adolescent sexual and reproductive health programs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4" title="Natasha Lenacapavir Person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1550" y="1646300"/>
            <a:ext cx="4348224" cy="50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What factors drive or act as barriers</a:t>
            </a: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 to that behavior? (How do you know these are important?)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838200" y="1554723"/>
            <a:ext cx="10910700" cy="53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9075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Adherence burden &amp; pill fatigue: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 Adolescents find daily pills inconvenient. A long-acting injection could remove this barrier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190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Stigma &amp; perceptions: 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Taking PrEP pills may be misinterpreted as being HIV-positive or promiscuous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190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Service delivery barriers: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 Requiring frequent clinic visits and HIV testing can limit access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000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Cost and funding constraints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: High per-dose price and reduced global funding (e.g., PEPFAR cuts) pose implementation challenges </a:t>
            </a:r>
            <a:r>
              <a:rPr lang="en-US" sz="1695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US" sz="18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Pubmed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5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UNAIDS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190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Legal/rights context: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 Adolescents need confidential, developmentally appropriate services free from discrimination.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190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Low knowledge &amp; awareness: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 Many adolescents have limited understanding of PrEP, its benefits, and eligibility, leading to low demand and uptake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190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850"/>
              <a:buFont typeface="Montserrat"/>
              <a:buChar char="•"/>
            </a:pPr>
            <a:endParaRPr sz="185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1907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lang="en-US" sz="1850" b="1">
                <a:latin typeface="Montserrat"/>
                <a:ea typeface="Montserrat"/>
                <a:cs typeface="Montserrat"/>
                <a:sym typeface="Montserrat"/>
              </a:rPr>
              <a:t>Outcome expectation barriers:</a:t>
            </a:r>
            <a:r>
              <a:rPr lang="en-US" sz="1850">
                <a:latin typeface="Montserrat"/>
                <a:ea typeface="Montserrat"/>
                <a:cs typeface="Montserrat"/>
                <a:sym typeface="Montserrat"/>
              </a:rPr>
              <a:t> Some adolescents doubt PrEP’s effectiveness or fear severe side effects, reducing willingness to start or continue.</a:t>
            </a:r>
            <a:endParaRPr sz="185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43230" y="365125"/>
            <a:ext cx="11318240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</a:rPr>
              <a:t>How will you determine whether these factors influence the behavior of interest?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574675" y="1898025"/>
            <a:ext cx="10515600" cy="4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Conduct baseline assessment or secondary data analysis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Conduct assessments through qualitative interviews and focus groups with adolescents, caregivers, and providers to explore stigma concerns, preferences for injectables versus pills, and service access challenges.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Track implementation metrics: appointment adherence, rates of uptake and continuation, incidence of HIV.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</a:pPr>
            <a:r>
              <a:rPr lang="en-US" sz="2000">
                <a:latin typeface="Montserrat"/>
                <a:ea typeface="Montserrat"/>
                <a:cs typeface="Montserrat"/>
                <a:sym typeface="Montserrat"/>
              </a:rPr>
              <a:t>Use surveys to assess changes in PrEP acceptability, perceptions, and stigma before and after introducing lenacapavir.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Google Shape;134;g38522b9e2bb_0_0"/>
          <p:cNvGraphicFramePr/>
          <p:nvPr/>
        </p:nvGraphicFramePr>
        <p:xfrm>
          <a:off x="559413" y="1880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{62506937-2637-4240-8950-DE36D4F800AA}</a:tableStyleId>
              </a:tblPr>
              <a:tblGrid>
                <a:gridCol w="313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Motivation</a:t>
                      </a:r>
                      <a:endParaRPr sz="1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Elements</a:t>
                      </a:r>
                      <a:endParaRPr sz="1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Premises</a:t>
                      </a:r>
                      <a:endParaRPr sz="1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Anticipation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Hope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PrEP will protect me from HIV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Desire to Stay HIV negative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 not sure my privacy will be kept at the clinic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My peers may consider me as being HIV positive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Sensation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Pleasure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Pain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feel confident using PrEP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enjoy a healthier life being HIV free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worry about PrEP side effects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Fear of injection twice a year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Belonging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Acceptance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Rejection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Most adolescents like me use PrEP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People like me should use PrEP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Montserrat"/>
                        <a:buChar char="●"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Peers with low knowledge on PrEP may stigmatise 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5" name="Google Shape;135;g38522b9e2bb_0_0"/>
          <p:cNvSpPr txBox="1"/>
          <p:nvPr/>
        </p:nvSpPr>
        <p:spPr>
          <a:xfrm>
            <a:off x="559450" y="458500"/>
            <a:ext cx="111540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Conduct Formative assessment to understand barriers and enablers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 drives an adolescent to use injectable PrEP? Motivation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g38522b9e2bb_0_8"/>
          <p:cNvGraphicFramePr/>
          <p:nvPr/>
        </p:nvGraphicFramePr>
        <p:xfrm>
          <a:off x="518950" y="466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{62506937-2637-4240-8950-DE36D4F800AA}</a:tableStyleId>
              </a:tblPr>
              <a:tblGrid>
                <a:gridCol w="255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Ability</a:t>
                      </a:r>
                      <a:endParaRPr sz="1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sz="15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can find time to get my PrEP injection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Money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can find money for transport to the clinic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Physical effort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It's difficult for me to visit the clinic often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Mental effort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know where to access injectable PrEP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understand how Injectable PrEP works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 injection twice a year is easier than daily pills.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346710" y="365125"/>
            <a:ext cx="11665585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3200"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How will you measure these drivers and barriers to behavior? (Please show exact wording of questions that you will ask)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704690" y="1508335"/>
            <a:ext cx="10596900" cy="49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Ability: 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Adherence preference: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“Would you prefer PrEP as an injection every 6 months or a daily pill? Why?”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Perceived stigma: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“Do you worry others might think you are sick or behaving badly if seen taking PrEP?”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Service barriers: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“How often must you visit the clinic for PrEP? 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“How easy or hard is it for you to get PrEP?”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Cost/accessibility: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“Would you be able to pay for an injection every six months? How would cost affect your decision?”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1061</Words>
  <Application>Microsoft Macintosh PowerPoint</Application>
  <PresentationFormat>Widescreen</PresentationFormat>
  <Paragraphs>145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Play</vt:lpstr>
      <vt:lpstr>Montserrat</vt:lpstr>
      <vt:lpstr>Arial</vt:lpstr>
      <vt:lpstr>Office Theme</vt:lpstr>
      <vt:lpstr>Session 5: Behavioral Science in Action – Practitioner Presentation</vt:lpstr>
      <vt:lpstr>Implementing Twice-Yearly Injectable Lenacapavir PrEP Among Adolescents Girls and Boys (16 - 24 years)</vt:lpstr>
      <vt:lpstr>What do you hope to achieve through your project/intervention?</vt:lpstr>
      <vt:lpstr>What is the specific behavior that  you want to influence? (Use Person, Action, Context to write the behavior of interest.)</vt:lpstr>
      <vt:lpstr>What factors drive or act as barriers to that behavior? (How do you know these are important?)</vt:lpstr>
      <vt:lpstr>How will you determine whether these factors influence the behavior of interest?</vt:lpstr>
      <vt:lpstr>PowerPoint Presentation</vt:lpstr>
      <vt:lpstr>PowerPoint Presentation</vt:lpstr>
      <vt:lpstr>How will you measure these drivers and barriers to behavior? (Please show exact wording of questions that you will ask)</vt:lpstr>
      <vt:lpstr>Continuation: How will you measure these drivers and barriers to behavior? (Please show exact wording of questions that you will ask)</vt:lpstr>
      <vt:lpstr>What are the next steps for you on this project/intervention?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 Ifeanyi M. Nsofor</dc:creator>
  <cp:lastModifiedBy>Africa Behavioral Science Network</cp:lastModifiedBy>
  <cp:revision>1</cp:revision>
  <dcterms:created xsi:type="dcterms:W3CDTF">2025-02-14T20:30:00Z</dcterms:created>
  <dcterms:modified xsi:type="dcterms:W3CDTF">2025-09-09T18:01:48Z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E49BA4D3CD004EE09EAF2F2D26980946_12</vt:lpwstr>
  </property>
  <property fmtid="{D5CDD505-2E9C-101B-9397-08002B2CF9AE}" pid="3" name="KSOProductBuildVer">
    <vt:lpwstr>2057-12.2.0.21936</vt:lpwstr>
  </property>
</Properties>
</file>