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Play" pitchFamily="2"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7B96BF-A372-4328-A824-1BECB6360BB1}">
  <a:tblStyle styleId="{267B96BF-A372-4328-A824-1BECB6360B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0"/>
  </p:normalViewPr>
  <p:slideViewPr>
    <p:cSldViewPr snapToGrid="0">
      <p:cViewPr varScale="1">
        <p:scale>
          <a:sx n="158" d="100"/>
          <a:sy n="158" d="100"/>
        </p:scale>
        <p:origin x="512"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78fb9f76c0_7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78fb9f76c0_7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78fb9f76c0_7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78fb9f76c0_7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77894e4297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377894e4297_2_1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77894e4297_2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77894e4297_2_1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1f0e0492c5d84e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1f0e0492c5d84e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64e567ebc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64e567eb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64e567ebc3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64e567ebc3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77894e4297_2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377894e4297_2_9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7894e429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377894e4297_2_9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7894e4297_2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377894e4297_2_10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78fb9f76c0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78fb9f76c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78a24c6349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78a24c634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7894e4297_2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377894e4297_2_1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78fb9f76c0_7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78fb9f76c0_7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78fb9f76c0_7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78fb9f76c0_7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 name="Google Shape;75;p1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757575"/>
              </a:buClr>
              <a:buSzPts val="1800"/>
              <a:buNone/>
              <a:defRPr sz="1800">
                <a:solidFill>
                  <a:srgbClr val="757575"/>
                </a:solidFill>
              </a:defRPr>
            </a:lvl1pPr>
            <a:lvl2pPr marL="914400" lvl="1" indent="-228600" algn="l">
              <a:lnSpc>
                <a:spcPct val="90000"/>
              </a:lnSpc>
              <a:spcBef>
                <a:spcPts val="400"/>
              </a:spcBef>
              <a:spcAft>
                <a:spcPts val="0"/>
              </a:spcAft>
              <a:buClr>
                <a:srgbClr val="757575"/>
              </a:buClr>
              <a:buSzPts val="1500"/>
              <a:buNone/>
              <a:defRPr sz="1500">
                <a:solidFill>
                  <a:srgbClr val="757575"/>
                </a:solidFill>
              </a:defRPr>
            </a:lvl2pPr>
            <a:lvl3pPr marL="1371600" lvl="2" indent="-228600" algn="l">
              <a:lnSpc>
                <a:spcPct val="90000"/>
              </a:lnSpc>
              <a:spcBef>
                <a:spcPts val="400"/>
              </a:spcBef>
              <a:spcAft>
                <a:spcPts val="0"/>
              </a:spcAft>
              <a:buClr>
                <a:srgbClr val="757575"/>
              </a:buClr>
              <a:buSzPts val="1400"/>
              <a:buNone/>
              <a:defRPr sz="1400">
                <a:solidFill>
                  <a:srgbClr val="757575"/>
                </a:solidFill>
              </a:defRPr>
            </a:lvl3pPr>
            <a:lvl4pPr marL="1828800" lvl="3" indent="-228600" algn="l">
              <a:lnSpc>
                <a:spcPct val="90000"/>
              </a:lnSpc>
              <a:spcBef>
                <a:spcPts val="400"/>
              </a:spcBef>
              <a:spcAft>
                <a:spcPts val="0"/>
              </a:spcAft>
              <a:buClr>
                <a:srgbClr val="757575"/>
              </a:buClr>
              <a:buSzPts val="1200"/>
              <a:buNone/>
              <a:defRPr sz="1200">
                <a:solidFill>
                  <a:srgbClr val="757575"/>
                </a:solidFill>
              </a:defRPr>
            </a:lvl4pPr>
            <a:lvl5pPr marL="2286000" lvl="4" indent="-228600" algn="l">
              <a:lnSpc>
                <a:spcPct val="9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76" name="Google Shape;76;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9" name="Google Shape;89;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1" name="Google Shape;91;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757575"/>
                </a:solidFill>
                <a:latin typeface="Arial"/>
                <a:ea typeface="Arial"/>
                <a:cs typeface="Arial"/>
                <a:sym typeface="Arial"/>
              </a:defRPr>
            </a:lvl1pPr>
            <a:lvl2pPr marL="0" marR="0" lvl="1" indent="0" algn="r" rtl="0">
              <a:spcBef>
                <a:spcPts val="0"/>
              </a:spcBef>
              <a:buNone/>
              <a:defRPr sz="900" b="0" i="0" u="none" strike="noStrike" cap="none">
                <a:solidFill>
                  <a:srgbClr val="757575"/>
                </a:solidFill>
                <a:latin typeface="Arial"/>
                <a:ea typeface="Arial"/>
                <a:cs typeface="Arial"/>
                <a:sym typeface="Arial"/>
              </a:defRPr>
            </a:lvl2pPr>
            <a:lvl3pPr marL="0" marR="0" lvl="2" indent="0" algn="r" rtl="0">
              <a:spcBef>
                <a:spcPts val="0"/>
              </a:spcBef>
              <a:buNone/>
              <a:defRPr sz="900" b="0" i="0" u="none" strike="noStrike" cap="none">
                <a:solidFill>
                  <a:srgbClr val="757575"/>
                </a:solidFill>
                <a:latin typeface="Arial"/>
                <a:ea typeface="Arial"/>
                <a:cs typeface="Arial"/>
                <a:sym typeface="Arial"/>
              </a:defRPr>
            </a:lvl3pPr>
            <a:lvl4pPr marL="0" marR="0" lvl="3" indent="0" algn="r" rtl="0">
              <a:spcBef>
                <a:spcPts val="0"/>
              </a:spcBef>
              <a:buNone/>
              <a:defRPr sz="900" b="0" i="0" u="none" strike="noStrike" cap="none">
                <a:solidFill>
                  <a:srgbClr val="757575"/>
                </a:solidFill>
                <a:latin typeface="Arial"/>
                <a:ea typeface="Arial"/>
                <a:cs typeface="Arial"/>
                <a:sym typeface="Arial"/>
              </a:defRPr>
            </a:lvl4pPr>
            <a:lvl5pPr marL="0" marR="0" lvl="4" indent="0" algn="r" rtl="0">
              <a:spcBef>
                <a:spcPts val="0"/>
              </a:spcBef>
              <a:buNone/>
              <a:defRPr sz="900" b="0" i="0" u="none" strike="noStrike" cap="none">
                <a:solidFill>
                  <a:srgbClr val="757575"/>
                </a:solidFill>
                <a:latin typeface="Arial"/>
                <a:ea typeface="Arial"/>
                <a:cs typeface="Arial"/>
                <a:sym typeface="Arial"/>
              </a:defRPr>
            </a:lvl5pPr>
            <a:lvl6pPr marL="0" marR="0" lvl="5" indent="0" algn="r" rtl="0">
              <a:spcBef>
                <a:spcPts val="0"/>
              </a:spcBef>
              <a:buNone/>
              <a:defRPr sz="900" b="0" i="0" u="none" strike="noStrike" cap="none">
                <a:solidFill>
                  <a:srgbClr val="757575"/>
                </a:solidFill>
                <a:latin typeface="Arial"/>
                <a:ea typeface="Arial"/>
                <a:cs typeface="Arial"/>
                <a:sym typeface="Arial"/>
              </a:defRPr>
            </a:lvl6pPr>
            <a:lvl7pPr marL="0" marR="0" lvl="6" indent="0" algn="r" rtl="0">
              <a:spcBef>
                <a:spcPts val="0"/>
              </a:spcBef>
              <a:buNone/>
              <a:defRPr sz="900" b="0" i="0" u="none" strike="noStrike" cap="none">
                <a:solidFill>
                  <a:srgbClr val="757575"/>
                </a:solidFill>
                <a:latin typeface="Arial"/>
                <a:ea typeface="Arial"/>
                <a:cs typeface="Arial"/>
                <a:sym typeface="Arial"/>
              </a:defRPr>
            </a:lvl7pPr>
            <a:lvl8pPr marL="0" marR="0" lvl="7" indent="0" algn="r" rtl="0">
              <a:spcBef>
                <a:spcPts val="0"/>
              </a:spcBef>
              <a:buNone/>
              <a:defRPr sz="900" b="0" i="0" u="none" strike="noStrike" cap="none">
                <a:solidFill>
                  <a:srgbClr val="757575"/>
                </a:solidFill>
                <a:latin typeface="Arial"/>
                <a:ea typeface="Arial"/>
                <a:cs typeface="Arial"/>
                <a:sym typeface="Arial"/>
              </a:defRPr>
            </a:lvl8pPr>
            <a:lvl9pPr marL="0" marR="0" lvl="8" indent="0" algn="r" rtl="0">
              <a:spcBef>
                <a:spcPts val="0"/>
              </a:spcBef>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hyperlink" Target="mailto:shams.tazisaoud@gmail.com" TargetMode="External"/><Relationship Id="rId3" Type="http://schemas.openxmlformats.org/officeDocument/2006/relationships/hyperlink" Target="mailto:hanny.w.a@gmail.com" TargetMode="External"/><Relationship Id="rId7" Type="http://schemas.openxmlformats.org/officeDocument/2006/relationships/hyperlink" Target="mailto:Miriam.sharif94@gmail.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mailto:bmincha7@gmail.com" TargetMode="External"/><Relationship Id="rId5" Type="http://schemas.openxmlformats.org/officeDocument/2006/relationships/hyperlink" Target="mailto:nidaaawasim@gmail.com" TargetMode="External"/><Relationship Id="rId10" Type="http://schemas.openxmlformats.org/officeDocument/2006/relationships/hyperlink" Target="mailto:redietf76@gmail.com" TargetMode="External"/><Relationship Id="rId4" Type="http://schemas.openxmlformats.org/officeDocument/2006/relationships/hyperlink" Target="mailto:bettyadmassu9@gmail.com" TargetMode="External"/><Relationship Id="rId9" Type="http://schemas.openxmlformats.org/officeDocument/2006/relationships/hyperlink" Target="mailto:asim.muhammad@ak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11700" y="744575"/>
            <a:ext cx="8959800" cy="3218100"/>
          </a:xfrm>
          <a:prstGeom prst="rect">
            <a:avLst/>
          </a:prstGeom>
          <a:solidFill>
            <a:srgbClr val="D5A6BD"/>
          </a:solidFill>
        </p:spPr>
        <p:txBody>
          <a:bodyPr spcFirstLastPara="1" wrap="square" lIns="91425" tIns="91425" rIns="91425" bIns="91425" anchor="ctr" anchorCtr="0">
            <a:normAutofit/>
          </a:bodyPr>
          <a:lstStyle/>
          <a:p>
            <a:pPr marL="0" lvl="0" indent="0" algn="ctr" rtl="0">
              <a:spcBef>
                <a:spcPts val="0"/>
              </a:spcBef>
              <a:spcAft>
                <a:spcPts val="0"/>
              </a:spcAft>
              <a:buNone/>
            </a:pPr>
            <a:r>
              <a:rPr lang="en"/>
              <a:t>Group 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103175" y="0"/>
            <a:ext cx="9247200" cy="918600"/>
          </a:xfrm>
          <a:prstGeom prst="rect">
            <a:avLst/>
          </a:prstGeom>
          <a:solidFill>
            <a:srgbClr val="D5A6BD"/>
          </a:solidFill>
        </p:spPr>
        <p:txBody>
          <a:bodyPr spcFirstLastPara="1" wrap="square" lIns="68575" tIns="34275" rIns="68575" bIns="34275" anchor="ctr" anchorCtr="0">
            <a:normAutofit/>
          </a:bodyPr>
          <a:lstStyle/>
          <a:p>
            <a:pPr marL="0" lvl="0" indent="0" algn="l" rtl="0">
              <a:spcBef>
                <a:spcPts val="800"/>
              </a:spcBef>
              <a:spcAft>
                <a:spcPts val="0"/>
              </a:spcAft>
              <a:buClr>
                <a:schemeClr val="dk1"/>
              </a:buClr>
              <a:buSzPts val="1100"/>
              <a:buFont typeface="Arial"/>
              <a:buNone/>
            </a:pPr>
            <a:r>
              <a:rPr lang="en" sz="2100">
                <a:latin typeface="Arial"/>
                <a:ea typeface="Arial"/>
                <a:cs typeface="Arial"/>
                <a:sym typeface="Arial"/>
              </a:rPr>
              <a:t>Survey questions to assess barriers </a:t>
            </a:r>
            <a:endParaRPr/>
          </a:p>
        </p:txBody>
      </p:sp>
      <p:sp>
        <p:nvSpPr>
          <p:cNvPr id="187" name="Google Shape;187;p34"/>
          <p:cNvSpPr txBox="1">
            <a:spLocks noGrp="1"/>
          </p:cNvSpPr>
          <p:nvPr>
            <p:ph type="body" idx="1"/>
          </p:nvPr>
        </p:nvSpPr>
        <p:spPr>
          <a:xfrm>
            <a:off x="0" y="1088500"/>
            <a:ext cx="9144000" cy="4055100"/>
          </a:xfrm>
          <a:prstGeom prst="rect">
            <a:avLst/>
          </a:prstGeom>
        </p:spPr>
        <p:txBody>
          <a:bodyPr spcFirstLastPara="1" wrap="square" lIns="68575" tIns="34275" rIns="68575" bIns="34275" anchor="t" anchorCtr="0">
            <a:normAutofit/>
          </a:bodyPr>
          <a:lstStyle/>
          <a:p>
            <a:pPr marL="0" lvl="0" indent="0" algn="l" rtl="0">
              <a:lnSpc>
                <a:spcPct val="115000"/>
              </a:lnSpc>
              <a:spcBef>
                <a:spcPts val="1400"/>
              </a:spcBef>
              <a:spcAft>
                <a:spcPts val="0"/>
              </a:spcAft>
              <a:buClr>
                <a:schemeClr val="dk1"/>
              </a:buClr>
              <a:buSzPts val="1100"/>
              <a:buFont typeface="Arial"/>
              <a:buNone/>
            </a:pPr>
            <a:r>
              <a:rPr lang="en" sz="1300" b="1"/>
              <a:t>1. Fear of Stigma and Shame</a:t>
            </a:r>
            <a:endParaRPr sz="1300" b="1"/>
          </a:p>
          <a:p>
            <a:pPr marL="457200" lvl="0" indent="-298450" algn="l" rtl="0">
              <a:lnSpc>
                <a:spcPct val="115000"/>
              </a:lnSpc>
              <a:spcBef>
                <a:spcPts val="1200"/>
              </a:spcBef>
              <a:spcAft>
                <a:spcPts val="0"/>
              </a:spcAft>
              <a:buSzPts val="1100"/>
              <a:buChar char="●"/>
            </a:pPr>
            <a:r>
              <a:rPr lang="en" sz="1100"/>
              <a:t>Would you feel ashamed to disclose that you were raped?</a:t>
            </a:r>
            <a:br>
              <a:rPr lang="en" sz="1100"/>
            </a:br>
            <a:endParaRPr sz="1100"/>
          </a:p>
          <a:p>
            <a:pPr marL="457200" lvl="0" indent="-298450" algn="l" rtl="0">
              <a:lnSpc>
                <a:spcPct val="115000"/>
              </a:lnSpc>
              <a:spcBef>
                <a:spcPts val="0"/>
              </a:spcBef>
              <a:spcAft>
                <a:spcPts val="0"/>
              </a:spcAft>
              <a:buSzPts val="1100"/>
              <a:buChar char="●"/>
            </a:pPr>
            <a:r>
              <a:rPr lang="en" sz="1100"/>
              <a:t>Do you worry that people in your community would blame you iif they knew you were raped?</a:t>
            </a:r>
            <a:br>
              <a:rPr lang="en" sz="1100"/>
            </a:br>
            <a:endParaRPr sz="1100"/>
          </a:p>
          <a:p>
            <a:pPr marL="457200" lvl="0" indent="-298450" algn="l" rtl="0">
              <a:lnSpc>
                <a:spcPct val="115000"/>
              </a:lnSpc>
              <a:spcBef>
                <a:spcPts val="0"/>
              </a:spcBef>
              <a:spcAft>
                <a:spcPts val="0"/>
              </a:spcAft>
              <a:buSzPts val="1100"/>
              <a:buChar char="●"/>
            </a:pPr>
            <a:r>
              <a:rPr lang="en" sz="1100"/>
              <a:t>Would the fear of being judged by others stop you from seeking health services after rape?</a:t>
            </a:r>
            <a:br>
              <a:rPr lang="en" sz="1100"/>
            </a:br>
            <a:endParaRPr sz="1100"/>
          </a:p>
          <a:p>
            <a:pPr marL="0" marR="0" lvl="0" indent="0" algn="l" rtl="0">
              <a:lnSpc>
                <a:spcPct val="115000"/>
              </a:lnSpc>
              <a:spcBef>
                <a:spcPts val="1200"/>
              </a:spcBef>
              <a:spcAft>
                <a:spcPts val="0"/>
              </a:spcAft>
              <a:buNone/>
            </a:pPr>
            <a:r>
              <a:rPr lang="en" sz="1300" b="1"/>
              <a:t>2. Lack of Knowledge About Available Services</a:t>
            </a:r>
            <a:endParaRPr sz="1100"/>
          </a:p>
          <a:p>
            <a:pPr marL="457200" marR="0" lvl="0" indent="-298450" algn="l" rtl="0">
              <a:lnSpc>
                <a:spcPct val="115000"/>
              </a:lnSpc>
              <a:spcBef>
                <a:spcPts val="1200"/>
              </a:spcBef>
              <a:spcAft>
                <a:spcPts val="0"/>
              </a:spcAft>
              <a:buSzPts val="1100"/>
              <a:buChar char="●"/>
            </a:pPr>
            <a:r>
              <a:rPr lang="en" sz="1100"/>
              <a:t>How informed do you feel about the services available to sexual assault survivors? (1 to 5 scale)</a:t>
            </a:r>
            <a:endParaRPr sz="1100"/>
          </a:p>
          <a:p>
            <a:pPr marL="457200" marR="0" lvl="0" indent="-298450" algn="l" rtl="0">
              <a:lnSpc>
                <a:spcPct val="115000"/>
              </a:lnSpc>
              <a:spcBef>
                <a:spcPts val="0"/>
              </a:spcBef>
              <a:spcAft>
                <a:spcPts val="0"/>
              </a:spcAft>
              <a:buSzPts val="1100"/>
              <a:buChar char="●"/>
            </a:pPr>
            <a:r>
              <a:rPr lang="en" sz="1100"/>
              <a:t>What information would help you feel more knowledgeable about these services?</a:t>
            </a:r>
            <a:endParaRPr sz="1100"/>
          </a:p>
          <a:p>
            <a:pPr marL="0" marR="0" lvl="0" indent="0" algn="l" rtl="0">
              <a:lnSpc>
                <a:spcPct val="115000"/>
              </a:lnSpc>
              <a:spcBef>
                <a:spcPts val="1200"/>
              </a:spcBef>
              <a:spcAft>
                <a:spcPts val="0"/>
              </a:spcAft>
              <a:buNone/>
            </a:pPr>
            <a:r>
              <a:rPr lang="en" sz="1300" b="1"/>
              <a:t>3. Financial Costs</a:t>
            </a:r>
            <a:endParaRPr sz="1100"/>
          </a:p>
          <a:p>
            <a:pPr marL="457200" marR="0" lvl="0" indent="-298450" algn="l" rtl="0">
              <a:lnSpc>
                <a:spcPct val="115000"/>
              </a:lnSpc>
              <a:spcBef>
                <a:spcPts val="1200"/>
              </a:spcBef>
              <a:spcAft>
                <a:spcPts val="0"/>
              </a:spcAft>
              <a:buSzPts val="1100"/>
              <a:buChar char="●"/>
            </a:pPr>
            <a:r>
              <a:rPr lang="en" sz="1100"/>
              <a:t>Have you considered the financial costs (transportation, lost wages) when thinking about reporting? (Yes/No)</a:t>
            </a:r>
            <a:endParaRPr sz="1100"/>
          </a:p>
          <a:p>
            <a:pPr marL="457200" marR="0" lvl="0" indent="-298450" algn="l" rtl="0">
              <a:lnSpc>
                <a:spcPct val="115000"/>
              </a:lnSpc>
              <a:spcBef>
                <a:spcPts val="0"/>
              </a:spcBef>
              <a:spcAft>
                <a:spcPts val="0"/>
              </a:spcAft>
              <a:buSzPts val="1100"/>
              <a:buChar char="●"/>
            </a:pPr>
            <a:r>
              <a:rPr lang="en" sz="1100"/>
              <a:t>What financial barriers would prevent you from seeking help?</a:t>
            </a:r>
            <a:endParaRPr sz="1100"/>
          </a:p>
          <a:p>
            <a:pPr marL="0" lvl="0" indent="0" algn="l" rtl="0">
              <a:lnSpc>
                <a:spcPct val="115000"/>
              </a:lnSpc>
              <a:spcBef>
                <a:spcPts val="1400"/>
              </a:spcBef>
              <a:spcAft>
                <a:spcPts val="400"/>
              </a:spcAft>
              <a:buNone/>
            </a:pPr>
            <a:endParaRPr sz="13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body" idx="1"/>
          </p:nvPr>
        </p:nvSpPr>
        <p:spPr>
          <a:xfrm>
            <a:off x="0" y="550200"/>
            <a:ext cx="9144000" cy="4657200"/>
          </a:xfrm>
          <a:prstGeom prst="rect">
            <a:avLst/>
          </a:prstGeom>
        </p:spPr>
        <p:txBody>
          <a:bodyPr spcFirstLastPara="1" wrap="square" lIns="68575" tIns="34275" rIns="68575" bIns="34275" anchor="t" anchorCtr="0">
            <a:normAutofit/>
          </a:bodyPr>
          <a:lstStyle/>
          <a:p>
            <a:pPr marL="0" lvl="0" indent="0" algn="l" rtl="0">
              <a:lnSpc>
                <a:spcPct val="115000"/>
              </a:lnSpc>
              <a:spcBef>
                <a:spcPts val="1400"/>
              </a:spcBef>
              <a:spcAft>
                <a:spcPts val="0"/>
              </a:spcAft>
              <a:buClr>
                <a:schemeClr val="dk1"/>
              </a:buClr>
              <a:buSzPts val="1100"/>
              <a:buFont typeface="Arial"/>
              <a:buNone/>
            </a:pPr>
            <a:endParaRPr sz="1300" b="1"/>
          </a:p>
          <a:p>
            <a:pPr marL="0" lvl="0" indent="0" algn="l" rtl="0">
              <a:lnSpc>
                <a:spcPct val="115000"/>
              </a:lnSpc>
              <a:spcBef>
                <a:spcPts val="1400"/>
              </a:spcBef>
              <a:spcAft>
                <a:spcPts val="0"/>
              </a:spcAft>
              <a:buClr>
                <a:schemeClr val="dk1"/>
              </a:buClr>
              <a:buSzPts val="1100"/>
              <a:buFont typeface="Arial"/>
              <a:buNone/>
            </a:pPr>
            <a:r>
              <a:rPr lang="en" sz="1300" b="1"/>
              <a:t>4. Cultural and Gender Norms</a:t>
            </a:r>
            <a:endParaRPr sz="1300" b="1"/>
          </a:p>
          <a:p>
            <a:pPr marL="457200" lvl="0" indent="-298450" algn="l" rtl="0">
              <a:lnSpc>
                <a:spcPct val="115000"/>
              </a:lnSpc>
              <a:spcBef>
                <a:spcPts val="1200"/>
              </a:spcBef>
              <a:spcAft>
                <a:spcPts val="0"/>
              </a:spcAft>
              <a:buSzPts val="1100"/>
              <a:buChar char="●"/>
            </a:pPr>
            <a:r>
              <a:rPr lang="en" sz="1100"/>
              <a:t>How do cultural factors influence your willingness to speak up about sexual assault?</a:t>
            </a:r>
            <a:endParaRPr sz="1100"/>
          </a:p>
          <a:p>
            <a:pPr marL="457200" lvl="0" indent="-298450" algn="l" rtl="0">
              <a:lnSpc>
                <a:spcPct val="115000"/>
              </a:lnSpc>
              <a:spcBef>
                <a:spcPts val="0"/>
              </a:spcBef>
              <a:spcAft>
                <a:spcPts val="0"/>
              </a:spcAft>
              <a:buSzPts val="1100"/>
              <a:buChar char="●"/>
            </a:pPr>
            <a:r>
              <a:rPr lang="en" sz="1100"/>
              <a:t>Do you think talking about rape is seen as bringing shame to the family or community?</a:t>
            </a:r>
            <a:endParaRPr sz="1100" b="1"/>
          </a:p>
          <a:p>
            <a:pPr marL="457200" lvl="0" indent="-298450" algn="l" rtl="0">
              <a:lnSpc>
                <a:spcPct val="115000"/>
              </a:lnSpc>
              <a:spcBef>
                <a:spcPts val="0"/>
              </a:spcBef>
              <a:spcAft>
                <a:spcPts val="0"/>
              </a:spcAft>
              <a:buSzPts val="1100"/>
              <a:buChar char="●"/>
            </a:pPr>
            <a:r>
              <a:rPr lang="en" sz="1100"/>
              <a:t>Do you believe that cultural attitudes minimize the impact of rape on women? (Yes/No)</a:t>
            </a:r>
            <a:endParaRPr sz="1100"/>
          </a:p>
          <a:p>
            <a:pPr marL="0" lvl="0" indent="0" algn="l" rtl="0">
              <a:lnSpc>
                <a:spcPct val="115000"/>
              </a:lnSpc>
              <a:spcBef>
                <a:spcPts val="1400"/>
              </a:spcBef>
              <a:spcAft>
                <a:spcPts val="0"/>
              </a:spcAft>
              <a:buClr>
                <a:schemeClr val="dk1"/>
              </a:buClr>
              <a:buSzPts val="1100"/>
              <a:buFont typeface="Arial"/>
              <a:buNone/>
            </a:pPr>
            <a:r>
              <a:rPr lang="en" sz="1300" b="1"/>
              <a:t>5. Emotional Overwhelm (Trauma)</a:t>
            </a:r>
            <a:endParaRPr sz="1300" b="1"/>
          </a:p>
          <a:p>
            <a:pPr marL="457200" lvl="0" indent="-298450" algn="l" rtl="0">
              <a:lnSpc>
                <a:spcPct val="115000"/>
              </a:lnSpc>
              <a:spcBef>
                <a:spcPts val="1200"/>
              </a:spcBef>
              <a:spcAft>
                <a:spcPts val="0"/>
              </a:spcAft>
              <a:buSzPts val="1100"/>
              <a:buChar char="●"/>
            </a:pPr>
            <a:r>
              <a:rPr lang="en" sz="1100"/>
              <a:t>What emotions do you associate with the idea of reporting an assault?</a:t>
            </a:r>
            <a:endParaRPr sz="1100"/>
          </a:p>
          <a:p>
            <a:pPr marL="457200" lvl="0" indent="-298450" algn="l" rtl="0">
              <a:lnSpc>
                <a:spcPct val="115000"/>
              </a:lnSpc>
              <a:spcBef>
                <a:spcPts val="0"/>
              </a:spcBef>
              <a:spcAft>
                <a:spcPts val="0"/>
              </a:spcAft>
              <a:buSzPts val="1100"/>
              <a:buChar char="●"/>
            </a:pPr>
            <a:r>
              <a:rPr lang="en" sz="1100"/>
              <a:t>Will the emotional pain and trauma of rape make it difficult for you to seek health care?</a:t>
            </a:r>
            <a:br>
              <a:rPr lang="en" sz="1100"/>
            </a:br>
            <a:endParaRPr sz="1100"/>
          </a:p>
          <a:p>
            <a:pPr marL="457200" lvl="0" indent="-298450" algn="l" rtl="0">
              <a:lnSpc>
                <a:spcPct val="115000"/>
              </a:lnSpc>
              <a:spcBef>
                <a:spcPts val="0"/>
              </a:spcBef>
              <a:spcAft>
                <a:spcPts val="0"/>
              </a:spcAft>
              <a:buSzPts val="1100"/>
              <a:buChar char="●"/>
            </a:pPr>
            <a:r>
              <a:rPr lang="en" sz="1100"/>
              <a:t>Do you think if you access medical care you would relive the experience and hence be  discourage from seeking service?</a:t>
            </a:r>
            <a:endParaRPr sz="1100"/>
          </a:p>
          <a:p>
            <a:pPr marL="0" lvl="0" indent="0" algn="l" rtl="0">
              <a:lnSpc>
                <a:spcPct val="115000"/>
              </a:lnSpc>
              <a:spcBef>
                <a:spcPts val="1400"/>
              </a:spcBef>
              <a:spcAft>
                <a:spcPts val="0"/>
              </a:spcAft>
              <a:buClr>
                <a:schemeClr val="dk1"/>
              </a:buClr>
              <a:buSzPts val="1100"/>
              <a:buFont typeface="Arial"/>
              <a:buNone/>
            </a:pPr>
            <a:r>
              <a:rPr lang="en" sz="1300" b="1"/>
              <a:t>6. Safety Concerns</a:t>
            </a:r>
            <a:endParaRPr sz="1300" b="1"/>
          </a:p>
          <a:p>
            <a:pPr marL="457200" lvl="0" indent="-298450" algn="l" rtl="0">
              <a:lnSpc>
                <a:spcPct val="115000"/>
              </a:lnSpc>
              <a:spcBef>
                <a:spcPts val="1200"/>
              </a:spcBef>
              <a:spcAft>
                <a:spcPts val="0"/>
              </a:spcAft>
              <a:buSzPts val="1100"/>
              <a:buChar char="●"/>
            </a:pPr>
            <a:r>
              <a:rPr lang="en" sz="1100"/>
              <a:t>Are you afraid of retaliation from the perpetrator if you report? (Yes/No)"</a:t>
            </a:r>
            <a:endParaRPr sz="1100"/>
          </a:p>
          <a:p>
            <a:pPr marL="457200" lvl="0" indent="-298450" algn="l" rtl="0">
              <a:lnSpc>
                <a:spcPct val="115000"/>
              </a:lnSpc>
              <a:spcBef>
                <a:spcPts val="0"/>
              </a:spcBef>
              <a:spcAft>
                <a:spcPts val="0"/>
              </a:spcAft>
              <a:buSzPts val="1100"/>
              <a:buChar char="●"/>
            </a:pPr>
            <a:r>
              <a:rPr lang="en" sz="1100"/>
              <a:t>What specific safety concerns do you have about reporting an assault?</a:t>
            </a:r>
            <a:endParaRPr sz="1100"/>
          </a:p>
          <a:p>
            <a:pPr marL="457200" lvl="0" indent="0" algn="l" rtl="0">
              <a:lnSpc>
                <a:spcPct val="115000"/>
              </a:lnSpc>
              <a:spcBef>
                <a:spcPts val="1200"/>
              </a:spcBef>
              <a:spcAft>
                <a:spcPts val="0"/>
              </a:spcAft>
              <a:buNone/>
            </a:pPr>
            <a:endParaRPr sz="1100"/>
          </a:p>
          <a:p>
            <a:pPr marL="0" lvl="0" indent="0" algn="l" rtl="0">
              <a:spcBef>
                <a:spcPts val="1200"/>
              </a:spcBef>
              <a:spcAft>
                <a:spcPts val="0"/>
              </a:spcAft>
              <a:buNone/>
            </a:pPr>
            <a:endParaRPr/>
          </a:p>
        </p:txBody>
      </p:sp>
      <p:sp>
        <p:nvSpPr>
          <p:cNvPr id="193" name="Google Shape;193;p35"/>
          <p:cNvSpPr txBox="1"/>
          <p:nvPr/>
        </p:nvSpPr>
        <p:spPr>
          <a:xfrm>
            <a:off x="-50650" y="-68775"/>
            <a:ext cx="9291300" cy="766500"/>
          </a:xfrm>
          <a:prstGeom prst="rect">
            <a:avLst/>
          </a:prstGeom>
          <a:solidFill>
            <a:srgbClr val="D5A6BD"/>
          </a:solid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100">
                <a:solidFill>
                  <a:schemeClr val="dk1"/>
                </a:solidFill>
              </a:rPr>
              <a:t>Survey questions to assess barriers (Strongly Agree, Agree, Neutral, Disagree, Strongly Disagree)</a:t>
            </a:r>
            <a:endParaRPr sz="2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97"/>
        <p:cNvGrpSpPr/>
        <p:nvPr/>
      </p:nvGrpSpPr>
      <p:grpSpPr>
        <a:xfrm>
          <a:off x="0" y="0"/>
          <a:ext cx="0" cy="0"/>
          <a:chOff x="0" y="0"/>
          <a:chExt cx="0" cy="0"/>
        </a:xfrm>
      </p:grpSpPr>
      <p:sp>
        <p:nvSpPr>
          <p:cNvPr id="198" name="Google Shape;198;p3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400"/>
              <a:buFont typeface="Play"/>
              <a:buNone/>
            </a:pPr>
            <a:r>
              <a:rPr lang="en" sz="2400"/>
              <a:t>How will you measure these drivers and barriers to behavior? (Please show exact wording of questions that you will ask)</a:t>
            </a:r>
            <a:endParaRPr/>
          </a:p>
        </p:txBody>
      </p:sp>
      <p:sp>
        <p:nvSpPr>
          <p:cNvPr id="199" name="Google Shape;199;p36"/>
          <p:cNvSpPr txBox="1"/>
          <p:nvPr/>
        </p:nvSpPr>
        <p:spPr>
          <a:xfrm>
            <a:off x="132725" y="1353900"/>
            <a:ext cx="4439400" cy="372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100" b="1">
                <a:solidFill>
                  <a:schemeClr val="dk1"/>
                </a:solidFill>
              </a:rPr>
              <a:t>Motivation (Drivers):</a:t>
            </a:r>
            <a:endParaRPr sz="11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 sz="1100" b="1">
                <a:solidFill>
                  <a:schemeClr val="dk1"/>
                </a:solidFill>
              </a:rPr>
              <a:t>Hope:</a:t>
            </a:r>
            <a:r>
              <a:rPr lang="en" sz="1100">
                <a:solidFill>
                  <a:schemeClr val="dk1"/>
                </a:solidFill>
              </a:rPr>
              <a:t> On a scale of 1 to 5, where 1 is 'not at all hopeful' and 5 is 'very hopeful', how hopeful are you that seeking medical care will lead to a positive outcome?</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b="1">
                <a:solidFill>
                  <a:schemeClr val="dk1"/>
                </a:solidFill>
              </a:rPr>
              <a:t>Rejection:</a:t>
            </a:r>
            <a:r>
              <a:rPr lang="en" sz="1100">
                <a:solidFill>
                  <a:schemeClr val="dk1"/>
                </a:solidFill>
              </a:rPr>
              <a:t> What are the main reasons you would not consider seeking help at a public health center?</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b="1">
                <a:solidFill>
                  <a:schemeClr val="dk1"/>
                </a:solidFill>
              </a:rPr>
              <a:t>Fear:</a:t>
            </a:r>
            <a:r>
              <a:rPr lang="en" sz="1100">
                <a:solidFill>
                  <a:schemeClr val="dk1"/>
                </a:solidFill>
              </a:rPr>
              <a:t> How concerned are you that your privacy might not be protected at the clinic? (1 = not at all, 5 = very concerned)</a:t>
            </a:r>
            <a:endParaRPr sz="1100">
              <a:solidFill>
                <a:schemeClr val="dk1"/>
              </a:solidFill>
            </a:endParaRPr>
          </a:p>
          <a:p>
            <a:pPr marL="0" lvl="0" indent="0" algn="l" rtl="0">
              <a:spcBef>
                <a:spcPts val="1200"/>
              </a:spcBef>
              <a:spcAft>
                <a:spcPts val="0"/>
              </a:spcAft>
              <a:buNone/>
            </a:pPr>
            <a:endParaRPr sz="2100">
              <a:solidFill>
                <a:schemeClr val="dk1"/>
              </a:solidFill>
            </a:endParaRPr>
          </a:p>
        </p:txBody>
      </p:sp>
      <p:sp>
        <p:nvSpPr>
          <p:cNvPr id="200" name="Google Shape;200;p36"/>
          <p:cNvSpPr txBox="1"/>
          <p:nvPr/>
        </p:nvSpPr>
        <p:spPr>
          <a:xfrm>
            <a:off x="4599775" y="1360550"/>
            <a:ext cx="4439400" cy="368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100" b="1">
                <a:solidFill>
                  <a:schemeClr val="dk1"/>
                </a:solidFill>
              </a:rPr>
              <a:t>Ability (Barriers):</a:t>
            </a:r>
            <a:endParaRPr sz="11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 sz="1100" b="1">
                <a:solidFill>
                  <a:schemeClr val="dk1"/>
                </a:solidFill>
              </a:rPr>
              <a:t>Time:</a:t>
            </a:r>
            <a:r>
              <a:rPr lang="en" sz="1100">
                <a:solidFill>
                  <a:schemeClr val="dk1"/>
                </a:solidFill>
              </a:rPr>
              <a:t> How much do you agree with the statement: 'I do not have enough time to follow up with treatment'? (1 = strongly disagree, 5 = strongly agree)</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b="1">
                <a:solidFill>
                  <a:schemeClr val="dk1"/>
                </a:solidFill>
              </a:rPr>
              <a:t>Money:</a:t>
            </a:r>
            <a:r>
              <a:rPr lang="en" sz="1100">
                <a:solidFill>
                  <a:schemeClr val="dk1"/>
                </a:solidFill>
              </a:rPr>
              <a:t> To what extent would the cost of transportation prevent you from seeking treatment at a public health facility? (1 = not at all, 5 = completely)</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b="1">
                <a:solidFill>
                  <a:schemeClr val="dk1"/>
                </a:solidFill>
              </a:rPr>
              <a:t>Physical Effort:</a:t>
            </a:r>
            <a:r>
              <a:rPr lang="en" sz="1100">
                <a:solidFill>
                  <a:schemeClr val="dk1"/>
                </a:solidFill>
              </a:rPr>
              <a:t> How difficult would it be for you to travel to and from the health facility for treatment? (1 = very easy, 5 = very difficult)</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b="1">
                <a:solidFill>
                  <a:schemeClr val="dk1"/>
                </a:solidFill>
              </a:rPr>
              <a:t>Mental Effort:</a:t>
            </a:r>
            <a:r>
              <a:rPr lang="en" sz="1100">
                <a:solidFill>
                  <a:schemeClr val="dk1"/>
                </a:solidFill>
              </a:rPr>
              <a:t> How overwhelming does the thought of undergoing treatment feel to you? (1 = not at all, 5 = extremely overwhelming)</a:t>
            </a:r>
            <a:endParaRPr sz="1100">
              <a:solidFill>
                <a:schemeClr val="dk1"/>
              </a:solidFill>
            </a:endParaRPr>
          </a:p>
          <a:p>
            <a:pPr marL="0" lvl="0" indent="0" algn="l" rtl="0">
              <a:spcBef>
                <a:spcPts val="1200"/>
              </a:spcBef>
              <a:spcAft>
                <a:spcPts val="0"/>
              </a:spcAft>
              <a:buNone/>
            </a:pPr>
            <a:endParaRPr sz="21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0" y="506000"/>
            <a:ext cx="9144000" cy="46374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43712"/>
              <a:buFont typeface="Play"/>
              <a:buNone/>
            </a:pPr>
            <a:endParaRPr sz="1670">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ct val="143712"/>
              <a:buFont typeface="Play"/>
              <a:buNone/>
            </a:pPr>
            <a:endParaRPr sz="1670">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ct val="143712"/>
              <a:buFont typeface="Play"/>
              <a:buNone/>
            </a:pPr>
            <a:r>
              <a:rPr lang="en" sz="1670" b="1">
                <a:latin typeface="Times New Roman"/>
                <a:ea typeface="Times New Roman"/>
                <a:cs typeface="Times New Roman"/>
                <a:sym typeface="Times New Roman"/>
              </a:rPr>
              <a:t>Next Steps</a:t>
            </a:r>
            <a:endParaRPr sz="1670" b="1">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ct val="143712"/>
              <a:buFont typeface="Play"/>
              <a:buNone/>
            </a:pPr>
            <a:endParaRPr sz="1670">
              <a:latin typeface="Times New Roman"/>
              <a:ea typeface="Times New Roman"/>
              <a:cs typeface="Times New Roman"/>
              <a:sym typeface="Times New Roman"/>
            </a:endParaRPr>
          </a:p>
          <a:p>
            <a:pPr marL="0" lvl="0" indent="0" algn="l" rtl="0">
              <a:spcBef>
                <a:spcPts val="0"/>
              </a:spcBef>
              <a:spcAft>
                <a:spcPts val="0"/>
              </a:spcAft>
              <a:buClr>
                <a:schemeClr val="dk1"/>
              </a:buClr>
              <a:buSzPct val="143712"/>
              <a:buFont typeface="Play"/>
              <a:buNone/>
            </a:pPr>
            <a:r>
              <a:rPr lang="en" sz="1670" b="1">
                <a:latin typeface="Times New Roman"/>
                <a:ea typeface="Times New Roman"/>
                <a:cs typeface="Times New Roman"/>
                <a:sym typeface="Times New Roman"/>
              </a:rPr>
              <a:t>1. Needs Assessment</a:t>
            </a:r>
            <a:endParaRPr sz="1100" b="1">
              <a:latin typeface="Arial"/>
              <a:ea typeface="Arial"/>
              <a:cs typeface="Arial"/>
              <a:sym typeface="Arial"/>
            </a:endParaRPr>
          </a:p>
          <a:p>
            <a:pPr marL="457200" lvl="0" indent="-291465" algn="l" rtl="0">
              <a:lnSpc>
                <a:spcPct val="115000"/>
              </a:lnSpc>
              <a:spcBef>
                <a:spcPts val="1200"/>
              </a:spcBef>
              <a:spcAft>
                <a:spcPts val="0"/>
              </a:spcAft>
              <a:buSzPct val="65868"/>
              <a:buChar char="●"/>
            </a:pPr>
            <a:r>
              <a:rPr lang="en" sz="1670">
                <a:latin typeface="Times New Roman"/>
                <a:ea typeface="Times New Roman"/>
                <a:cs typeface="Times New Roman"/>
                <a:sym typeface="Times New Roman"/>
              </a:rPr>
              <a:t>Perform a needs assessment through surveys or focus groups with the target population (women aged 18 and above) to understand their specific barriers and drivers regarding reporting sexual assault.</a:t>
            </a:r>
            <a:endParaRPr sz="167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670" b="1">
                <a:latin typeface="Times New Roman"/>
                <a:ea typeface="Times New Roman"/>
                <a:cs typeface="Times New Roman"/>
                <a:sym typeface="Times New Roman"/>
              </a:rPr>
              <a:t>2. Literature Review</a:t>
            </a:r>
            <a:endParaRPr sz="1100" b="1">
              <a:latin typeface="Arial"/>
              <a:ea typeface="Arial"/>
              <a:cs typeface="Arial"/>
              <a:sym typeface="Arial"/>
            </a:endParaRPr>
          </a:p>
          <a:p>
            <a:pPr marL="457200" lvl="0" indent="-308610" algn="l" rtl="0">
              <a:lnSpc>
                <a:spcPct val="115000"/>
              </a:lnSpc>
              <a:spcBef>
                <a:spcPts val="1200"/>
              </a:spcBef>
              <a:spcAft>
                <a:spcPts val="0"/>
              </a:spcAft>
              <a:buSzPct val="127272"/>
              <a:buChar char="●"/>
            </a:pPr>
            <a:r>
              <a:rPr lang="en" sz="1100" b="1">
                <a:latin typeface="Arial"/>
                <a:ea typeface="Arial"/>
                <a:cs typeface="Arial"/>
                <a:sym typeface="Arial"/>
              </a:rPr>
              <a:t> </a:t>
            </a:r>
            <a:r>
              <a:rPr lang="en" sz="1670">
                <a:latin typeface="Times New Roman"/>
                <a:ea typeface="Times New Roman"/>
                <a:cs typeface="Times New Roman"/>
                <a:sym typeface="Times New Roman"/>
              </a:rPr>
              <a:t>Conduct a thorough review of existing research on health-seeking behaviors among rape survivors, particularly in urban Ethiopia. This includes studying the Fogg Behavioral Model's application in similar contexts.</a:t>
            </a:r>
            <a:endParaRPr sz="1670">
              <a:latin typeface="Times New Roman"/>
              <a:ea typeface="Times New Roman"/>
              <a:cs typeface="Times New Roman"/>
              <a:sym typeface="Times New Roman"/>
            </a:endParaRPr>
          </a:p>
          <a:p>
            <a:pPr marL="0" lvl="0" indent="0" algn="l" rtl="0">
              <a:lnSpc>
                <a:spcPct val="90000"/>
              </a:lnSpc>
              <a:spcBef>
                <a:spcPts val="1200"/>
              </a:spcBef>
              <a:spcAft>
                <a:spcPts val="0"/>
              </a:spcAft>
              <a:buClr>
                <a:schemeClr val="dk1"/>
              </a:buClr>
              <a:buSzPct val="143712"/>
              <a:buFont typeface="Play"/>
              <a:buNone/>
            </a:pPr>
            <a:r>
              <a:rPr lang="en" sz="1670" b="1">
                <a:latin typeface="Times New Roman"/>
                <a:ea typeface="Times New Roman"/>
                <a:cs typeface="Times New Roman"/>
                <a:sym typeface="Times New Roman"/>
              </a:rPr>
              <a:t>3.	Data Collection &amp; Learning</a:t>
            </a:r>
            <a:endParaRPr sz="1670" b="1">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ct val="143712"/>
              <a:buFont typeface="Play"/>
              <a:buNone/>
            </a:pPr>
            <a:endParaRPr sz="1670" b="1">
              <a:latin typeface="Times New Roman"/>
              <a:ea typeface="Times New Roman"/>
              <a:cs typeface="Times New Roman"/>
              <a:sym typeface="Times New Roman"/>
            </a:endParaRPr>
          </a:p>
          <a:p>
            <a:pPr marL="457200" lvl="0" indent="-324040" algn="l" rtl="0">
              <a:lnSpc>
                <a:spcPct val="90000"/>
              </a:lnSpc>
              <a:spcBef>
                <a:spcPts val="0"/>
              </a:spcBef>
              <a:spcAft>
                <a:spcPts val="0"/>
              </a:spcAft>
              <a:buSzPct val="100000"/>
              <a:buFont typeface="Times New Roman"/>
              <a:buChar char="●"/>
            </a:pPr>
            <a:r>
              <a:rPr lang="en" sz="1670">
                <a:latin typeface="Times New Roman"/>
                <a:ea typeface="Times New Roman"/>
                <a:cs typeface="Times New Roman"/>
                <a:sym typeface="Times New Roman"/>
              </a:rPr>
              <a:t>Gather both quantitative (reporting rates, service uptake) and qualitative (survivor feedback, provider experiences) data.</a:t>
            </a:r>
            <a:endParaRPr sz="1670">
              <a:latin typeface="Times New Roman"/>
              <a:ea typeface="Times New Roman"/>
              <a:cs typeface="Times New Roman"/>
              <a:sym typeface="Times New Roman"/>
            </a:endParaRPr>
          </a:p>
          <a:p>
            <a:pPr marL="457200" lvl="0" indent="-324040" algn="l" rtl="0">
              <a:lnSpc>
                <a:spcPct val="90000"/>
              </a:lnSpc>
              <a:spcBef>
                <a:spcPts val="0"/>
              </a:spcBef>
              <a:spcAft>
                <a:spcPts val="0"/>
              </a:spcAft>
              <a:buSzPct val="100000"/>
              <a:buFont typeface="Times New Roman"/>
              <a:buChar char="●"/>
            </a:pPr>
            <a:r>
              <a:rPr lang="en" sz="1670">
                <a:latin typeface="Times New Roman"/>
                <a:ea typeface="Times New Roman"/>
                <a:cs typeface="Times New Roman"/>
                <a:sym typeface="Times New Roman"/>
              </a:rPr>
              <a:t>Use Fogg methodology to segment (motivation, ability, prompts) to evaluate impact based on the response we receive.</a:t>
            </a:r>
            <a:endParaRPr sz="1670">
              <a:latin typeface="Times New Roman"/>
              <a:ea typeface="Times New Roman"/>
              <a:cs typeface="Times New Roman"/>
              <a:sym typeface="Times New Roman"/>
            </a:endParaRPr>
          </a:p>
          <a:p>
            <a:pPr marL="457200" lvl="0" indent="-324040" algn="l" rtl="0">
              <a:lnSpc>
                <a:spcPct val="90000"/>
              </a:lnSpc>
              <a:spcBef>
                <a:spcPts val="0"/>
              </a:spcBef>
              <a:spcAft>
                <a:spcPts val="0"/>
              </a:spcAft>
              <a:buSzPct val="100000"/>
              <a:buFont typeface="Times New Roman"/>
              <a:buChar char="●"/>
            </a:pPr>
            <a:r>
              <a:rPr lang="en" sz="1670">
                <a:latin typeface="Times New Roman"/>
                <a:ea typeface="Times New Roman"/>
                <a:cs typeface="Times New Roman"/>
                <a:sym typeface="Times New Roman"/>
              </a:rPr>
              <a:t>Document lessons that can inform scaling.</a:t>
            </a:r>
            <a:endParaRPr sz="1670">
              <a:latin typeface="Times New Roman"/>
              <a:ea typeface="Times New Roman"/>
              <a:cs typeface="Times New Roman"/>
              <a:sym typeface="Times New Roman"/>
            </a:endParaRPr>
          </a:p>
          <a:p>
            <a:pPr marL="0" lvl="0" indent="0" algn="l" rtl="0">
              <a:spcBef>
                <a:spcPts val="0"/>
              </a:spcBef>
              <a:spcAft>
                <a:spcPts val="0"/>
              </a:spcAft>
              <a:buClr>
                <a:schemeClr val="dk1"/>
              </a:buClr>
              <a:buSzPct val="143712"/>
              <a:buFont typeface="Play"/>
              <a:buNone/>
            </a:pPr>
            <a:endParaRPr sz="1670">
              <a:latin typeface="Times New Roman"/>
              <a:ea typeface="Times New Roman"/>
              <a:cs typeface="Times New Roman"/>
              <a:sym typeface="Times New Roman"/>
            </a:endParaRPr>
          </a:p>
        </p:txBody>
      </p:sp>
      <p:sp>
        <p:nvSpPr>
          <p:cNvPr id="206" name="Google Shape;206;p37"/>
          <p:cNvSpPr txBox="1"/>
          <p:nvPr/>
        </p:nvSpPr>
        <p:spPr>
          <a:xfrm>
            <a:off x="0" y="0"/>
            <a:ext cx="9144000" cy="798900"/>
          </a:xfrm>
          <a:prstGeom prst="rect">
            <a:avLst/>
          </a:prstGeom>
          <a:solidFill>
            <a:srgbClr val="D5A6BD"/>
          </a:solidFill>
          <a:ln>
            <a:noFill/>
          </a:ln>
        </p:spPr>
        <p:txBody>
          <a:bodyPr spcFirstLastPara="1" wrap="square" lIns="91425" tIns="91425" rIns="91425" bIns="91425" anchor="ctr" anchorCtr="0">
            <a:spAutoFit/>
          </a:bodyPr>
          <a:lstStyle/>
          <a:p>
            <a:pPr marL="0" lvl="0" indent="0" algn="l" rtl="0">
              <a:lnSpc>
                <a:spcPct val="90000"/>
              </a:lnSpc>
              <a:spcBef>
                <a:spcPts val="0"/>
              </a:spcBef>
              <a:spcAft>
                <a:spcPts val="0"/>
              </a:spcAft>
              <a:buClr>
                <a:schemeClr val="dk1"/>
              </a:buClr>
              <a:buSzPts val="2400"/>
              <a:buFont typeface="Play"/>
              <a:buNone/>
            </a:pPr>
            <a:r>
              <a:rPr lang="en" sz="2100">
                <a:solidFill>
                  <a:schemeClr val="dk1"/>
                </a:solidFill>
              </a:rPr>
              <a:t>What are the next steps for you on this project/intervention?</a:t>
            </a:r>
            <a:endParaRPr sz="167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1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0" y="88500"/>
            <a:ext cx="8990100" cy="5143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endParaRPr sz="1500">
              <a:latin typeface="Times New Roman"/>
              <a:ea typeface="Times New Roman"/>
              <a:cs typeface="Times New Roman"/>
              <a:sym typeface="Times New Roman"/>
            </a:endParaRPr>
          </a:p>
          <a:p>
            <a:pPr marL="0" lvl="0" indent="0" algn="l" rtl="0">
              <a:spcBef>
                <a:spcPts val="0"/>
              </a:spcBef>
              <a:spcAft>
                <a:spcPts val="0"/>
              </a:spcAft>
              <a:buSzPts val="990"/>
              <a:buNone/>
            </a:pPr>
            <a:endParaRPr sz="1500">
              <a:latin typeface="Times New Roman"/>
              <a:ea typeface="Times New Roman"/>
              <a:cs typeface="Times New Roman"/>
              <a:sym typeface="Times New Roman"/>
            </a:endParaRPr>
          </a:p>
          <a:p>
            <a:pPr marL="0" lvl="0" indent="0" algn="l" rtl="0">
              <a:spcBef>
                <a:spcPts val="0"/>
              </a:spcBef>
              <a:spcAft>
                <a:spcPts val="0"/>
              </a:spcAft>
              <a:buSzPts val="990"/>
              <a:buNone/>
            </a:pPr>
            <a:endParaRPr sz="1500">
              <a:latin typeface="Times New Roman"/>
              <a:ea typeface="Times New Roman"/>
              <a:cs typeface="Times New Roman"/>
              <a:sym typeface="Times New Roman"/>
            </a:endParaRPr>
          </a:p>
          <a:p>
            <a:pPr marL="0" lvl="0" indent="0" algn="l" rtl="0">
              <a:spcBef>
                <a:spcPts val="0"/>
              </a:spcBef>
              <a:spcAft>
                <a:spcPts val="0"/>
              </a:spcAft>
              <a:buSzPts val="990"/>
              <a:buNone/>
            </a:pPr>
            <a:endParaRPr sz="1500">
              <a:latin typeface="Times New Roman"/>
              <a:ea typeface="Times New Roman"/>
              <a:cs typeface="Times New Roman"/>
              <a:sym typeface="Times New Roman"/>
            </a:endParaRPr>
          </a:p>
          <a:p>
            <a:pPr marL="0" lvl="0" indent="0" algn="l" rtl="0">
              <a:spcBef>
                <a:spcPts val="0"/>
              </a:spcBef>
              <a:spcAft>
                <a:spcPts val="0"/>
              </a:spcAft>
              <a:buSzPts val="2400"/>
              <a:buNone/>
            </a:pPr>
            <a:endParaRPr sz="1500" b="1">
              <a:latin typeface="Times New Roman"/>
              <a:ea typeface="Times New Roman"/>
              <a:cs typeface="Times New Roman"/>
              <a:sym typeface="Times New Roman"/>
            </a:endParaRPr>
          </a:p>
          <a:p>
            <a:pPr marL="0" lvl="0" indent="0" algn="l" rtl="0">
              <a:spcBef>
                <a:spcPts val="0"/>
              </a:spcBef>
              <a:spcAft>
                <a:spcPts val="0"/>
              </a:spcAft>
              <a:buSzPts val="2400"/>
              <a:buNone/>
            </a:pPr>
            <a:endParaRPr sz="1500" b="1">
              <a:latin typeface="Times New Roman"/>
              <a:ea typeface="Times New Roman"/>
              <a:cs typeface="Times New Roman"/>
              <a:sym typeface="Times New Roman"/>
            </a:endParaRPr>
          </a:p>
          <a:p>
            <a:pPr marL="0" lvl="0" indent="0" algn="l" rtl="0">
              <a:spcBef>
                <a:spcPts val="0"/>
              </a:spcBef>
              <a:spcAft>
                <a:spcPts val="0"/>
              </a:spcAft>
              <a:buSzPts val="2400"/>
              <a:buNone/>
            </a:pPr>
            <a:endParaRPr sz="1500" b="1">
              <a:latin typeface="Times New Roman"/>
              <a:ea typeface="Times New Roman"/>
              <a:cs typeface="Times New Roman"/>
              <a:sym typeface="Times New Roman"/>
            </a:endParaRPr>
          </a:p>
          <a:p>
            <a:pPr marL="0" lvl="0" indent="0" algn="l" rtl="0">
              <a:spcBef>
                <a:spcPts val="0"/>
              </a:spcBef>
              <a:spcAft>
                <a:spcPts val="0"/>
              </a:spcAft>
              <a:buSzPts val="2400"/>
              <a:buNone/>
            </a:pPr>
            <a:endParaRPr sz="1500" b="1">
              <a:latin typeface="Times New Roman"/>
              <a:ea typeface="Times New Roman"/>
              <a:cs typeface="Times New Roman"/>
              <a:sym typeface="Times New Roman"/>
            </a:endParaRPr>
          </a:p>
          <a:p>
            <a:pPr marL="0" lvl="0" indent="0" algn="l" rtl="0">
              <a:spcBef>
                <a:spcPts val="0"/>
              </a:spcBef>
              <a:spcAft>
                <a:spcPts val="0"/>
              </a:spcAft>
              <a:buSzPts val="2400"/>
              <a:buNone/>
            </a:pPr>
            <a:endParaRPr sz="1500" b="1">
              <a:latin typeface="Times New Roman"/>
              <a:ea typeface="Times New Roman"/>
              <a:cs typeface="Times New Roman"/>
              <a:sym typeface="Times New Roman"/>
            </a:endParaRPr>
          </a:p>
          <a:p>
            <a:pPr marL="0" lvl="0" indent="0" algn="l" rtl="0">
              <a:spcBef>
                <a:spcPts val="0"/>
              </a:spcBef>
              <a:spcAft>
                <a:spcPts val="0"/>
              </a:spcAft>
              <a:buSzPts val="2400"/>
              <a:buNone/>
            </a:pPr>
            <a:r>
              <a:rPr lang="en" sz="1500" b="1">
                <a:latin typeface="Times New Roman"/>
                <a:ea typeface="Times New Roman"/>
                <a:cs typeface="Times New Roman"/>
                <a:sym typeface="Times New Roman"/>
              </a:rPr>
              <a:t>4. Pilot Testing &amp; Validation of the tool</a:t>
            </a:r>
            <a:endParaRPr sz="1500" b="1">
              <a:latin typeface="Times New Roman"/>
              <a:ea typeface="Times New Roman"/>
              <a:cs typeface="Times New Roman"/>
              <a:sym typeface="Times New Roman"/>
            </a:endParaRPr>
          </a:p>
          <a:p>
            <a:pPr marL="0" lvl="0" indent="0" algn="l" rtl="0">
              <a:spcBef>
                <a:spcPts val="0"/>
              </a:spcBef>
              <a:spcAft>
                <a:spcPts val="0"/>
              </a:spcAft>
              <a:buClr>
                <a:schemeClr val="dk1"/>
              </a:buClr>
              <a:buSzPts val="2400"/>
              <a:buFont typeface="Play"/>
              <a:buNone/>
            </a:pPr>
            <a:endParaRPr sz="1500" b="1">
              <a:latin typeface="Times New Roman"/>
              <a:ea typeface="Times New Roman"/>
              <a:cs typeface="Times New Roman"/>
              <a:sym typeface="Times New Roman"/>
            </a:endParaRPr>
          </a:p>
          <a:p>
            <a:pPr marL="457200" marR="0" lvl="0" indent="-323850" algn="l" rtl="0">
              <a:lnSpc>
                <a:spcPct val="90000"/>
              </a:lnSpc>
              <a:spcBef>
                <a:spcPts val="0"/>
              </a:spcBef>
              <a:spcAft>
                <a:spcPts val="0"/>
              </a:spcAft>
              <a:buSzPts val="1500"/>
              <a:buFont typeface="Times New Roman"/>
              <a:buChar char="●"/>
            </a:pPr>
            <a:r>
              <a:rPr lang="en" sz="1500">
                <a:latin typeface="Times New Roman"/>
                <a:ea typeface="Times New Roman"/>
                <a:cs typeface="Times New Roman"/>
                <a:sym typeface="Times New Roman"/>
              </a:rPr>
              <a:t>Select 2–3 public health centers to implement the project/intervention.</a:t>
            </a:r>
            <a:endParaRPr sz="1500">
              <a:latin typeface="Times New Roman"/>
              <a:ea typeface="Times New Roman"/>
              <a:cs typeface="Times New Roman"/>
              <a:sym typeface="Times New Roman"/>
            </a:endParaRPr>
          </a:p>
          <a:p>
            <a:pPr marL="457200" marR="0" lvl="0" indent="-323850" algn="l" rtl="0">
              <a:lnSpc>
                <a:spcPct val="90000"/>
              </a:lnSpc>
              <a:spcBef>
                <a:spcPts val="0"/>
              </a:spcBef>
              <a:spcAft>
                <a:spcPts val="0"/>
              </a:spcAft>
              <a:buSzPts val="1500"/>
              <a:buFont typeface="Times New Roman"/>
              <a:buChar char="●"/>
            </a:pPr>
            <a:r>
              <a:rPr lang="en" sz="1500">
                <a:latin typeface="Times New Roman"/>
                <a:ea typeface="Times New Roman"/>
                <a:cs typeface="Times New Roman"/>
                <a:sym typeface="Times New Roman"/>
              </a:rPr>
              <a:t>Test feasibility of using the Fogg Behavioral Model in real-world contexts.</a:t>
            </a:r>
            <a:endParaRPr sz="1500">
              <a:latin typeface="Times New Roman"/>
              <a:ea typeface="Times New Roman"/>
              <a:cs typeface="Times New Roman"/>
              <a:sym typeface="Times New Roman"/>
            </a:endParaRPr>
          </a:p>
          <a:p>
            <a:pPr marL="457200" marR="0" lvl="0" indent="-323850" algn="l" rtl="0">
              <a:lnSpc>
                <a:spcPct val="90000"/>
              </a:lnSpc>
              <a:spcBef>
                <a:spcPts val="0"/>
              </a:spcBef>
              <a:spcAft>
                <a:spcPts val="0"/>
              </a:spcAft>
              <a:buSzPts val="1500"/>
              <a:buFont typeface="Times New Roman"/>
              <a:buChar char="●"/>
            </a:pPr>
            <a:r>
              <a:rPr lang="en" sz="1500">
                <a:latin typeface="Times New Roman"/>
                <a:ea typeface="Times New Roman"/>
                <a:cs typeface="Times New Roman"/>
                <a:sym typeface="Times New Roman"/>
              </a:rPr>
              <a:t>Identify practical challenges survivors face in reporting.</a:t>
            </a:r>
            <a:endParaRPr sz="1500">
              <a:latin typeface="Times New Roman"/>
              <a:ea typeface="Times New Roman"/>
              <a:cs typeface="Times New Roman"/>
              <a:sym typeface="Times New Roman"/>
            </a:endParaRPr>
          </a:p>
          <a:p>
            <a:pPr marL="0" lvl="0" indent="0" algn="l" rtl="0">
              <a:spcBef>
                <a:spcPts val="0"/>
              </a:spcBef>
              <a:spcAft>
                <a:spcPts val="0"/>
              </a:spcAft>
              <a:buSzPts val="990"/>
              <a:buNone/>
            </a:pPr>
            <a:endParaRPr sz="1500">
              <a:latin typeface="Times New Roman"/>
              <a:ea typeface="Times New Roman"/>
              <a:cs typeface="Times New Roman"/>
              <a:sym typeface="Times New Roman"/>
            </a:endParaRPr>
          </a:p>
          <a:p>
            <a:pPr marL="0" lvl="0" indent="0" algn="l" rtl="0">
              <a:spcBef>
                <a:spcPts val="0"/>
              </a:spcBef>
              <a:spcAft>
                <a:spcPts val="0"/>
              </a:spcAft>
              <a:buSzPts val="2400"/>
              <a:buNone/>
            </a:pPr>
            <a:r>
              <a:rPr lang="en" sz="1500" b="1">
                <a:latin typeface="Times New Roman"/>
                <a:ea typeface="Times New Roman"/>
                <a:cs typeface="Times New Roman"/>
                <a:sym typeface="Times New Roman"/>
              </a:rPr>
              <a:t>5. Capacity Building</a:t>
            </a:r>
            <a:endParaRPr sz="1500" b="1">
              <a:latin typeface="Times New Roman"/>
              <a:ea typeface="Times New Roman"/>
              <a:cs typeface="Times New Roman"/>
              <a:sym typeface="Times New Roman"/>
            </a:endParaRPr>
          </a:p>
          <a:p>
            <a:pPr marL="0" lvl="0" indent="0" algn="l" rtl="0">
              <a:spcBef>
                <a:spcPts val="0"/>
              </a:spcBef>
              <a:spcAft>
                <a:spcPts val="0"/>
              </a:spcAft>
              <a:buSzPts val="2400"/>
              <a:buNone/>
            </a:pPr>
            <a:endParaRPr sz="1500" b="1">
              <a:latin typeface="Times New Roman"/>
              <a:ea typeface="Times New Roman"/>
              <a:cs typeface="Times New Roman"/>
              <a:sym typeface="Times New Roman"/>
            </a:endParaRPr>
          </a:p>
          <a:p>
            <a:pPr marL="457200" marR="0" lvl="0" indent="-323850" algn="l" rtl="0">
              <a:lnSpc>
                <a:spcPct val="90000"/>
              </a:lnSpc>
              <a:spcBef>
                <a:spcPts val="0"/>
              </a:spcBef>
              <a:spcAft>
                <a:spcPts val="0"/>
              </a:spcAft>
              <a:buSzPts val="1500"/>
              <a:buFont typeface="Times New Roman"/>
              <a:buChar char="●"/>
            </a:pPr>
            <a:r>
              <a:rPr lang="en" sz="1500">
                <a:latin typeface="Times New Roman"/>
                <a:ea typeface="Times New Roman"/>
                <a:cs typeface="Times New Roman"/>
                <a:sym typeface="Times New Roman"/>
              </a:rPr>
              <a:t>Train healthcare workers on survivor-centered, trauma-informed care.</a:t>
            </a:r>
            <a:endParaRPr sz="1500">
              <a:latin typeface="Times New Roman"/>
              <a:ea typeface="Times New Roman"/>
              <a:cs typeface="Times New Roman"/>
              <a:sym typeface="Times New Roman"/>
            </a:endParaRPr>
          </a:p>
          <a:p>
            <a:pPr marL="457200" marR="0" lvl="0" indent="-323850" algn="l" rtl="0">
              <a:lnSpc>
                <a:spcPct val="90000"/>
              </a:lnSpc>
              <a:spcBef>
                <a:spcPts val="0"/>
              </a:spcBef>
              <a:spcAft>
                <a:spcPts val="0"/>
              </a:spcAft>
              <a:buSzPts val="1500"/>
              <a:buFont typeface="Times New Roman"/>
              <a:buChar char="●"/>
            </a:pPr>
            <a:r>
              <a:rPr lang="en" sz="1500">
                <a:latin typeface="Times New Roman"/>
                <a:ea typeface="Times New Roman"/>
                <a:cs typeface="Times New Roman"/>
                <a:sym typeface="Times New Roman"/>
              </a:rPr>
              <a:t>Build awareness among community mobilizers and local leaders to reduce stigma.</a:t>
            </a:r>
            <a:endParaRPr sz="1500">
              <a:latin typeface="Times New Roman"/>
              <a:ea typeface="Times New Roman"/>
              <a:cs typeface="Times New Roman"/>
              <a:sym typeface="Times New Roman"/>
            </a:endParaRPr>
          </a:p>
          <a:p>
            <a:pPr marL="457200" marR="0" lvl="0" indent="-323850" algn="l" rtl="0">
              <a:lnSpc>
                <a:spcPct val="90000"/>
              </a:lnSpc>
              <a:spcBef>
                <a:spcPts val="0"/>
              </a:spcBef>
              <a:spcAft>
                <a:spcPts val="0"/>
              </a:spcAft>
              <a:buSzPts val="1500"/>
              <a:buFont typeface="Times New Roman"/>
              <a:buChar char="●"/>
            </a:pPr>
            <a:r>
              <a:rPr lang="en" sz="1500">
                <a:latin typeface="Times New Roman"/>
                <a:ea typeface="Times New Roman"/>
                <a:cs typeface="Times New Roman"/>
                <a:sym typeface="Times New Roman"/>
              </a:rPr>
              <a:t>Strengthen referral pathways between police, NGOs, and clinics.</a:t>
            </a:r>
            <a:endParaRPr sz="1500">
              <a:latin typeface="Times New Roman"/>
              <a:ea typeface="Times New Roman"/>
              <a:cs typeface="Times New Roman"/>
              <a:sym typeface="Times New Roman"/>
            </a:endParaRPr>
          </a:p>
          <a:p>
            <a:pPr marL="0" lvl="0" indent="0" algn="l" rtl="0">
              <a:spcBef>
                <a:spcPts val="0"/>
              </a:spcBef>
              <a:spcAft>
                <a:spcPts val="0"/>
              </a:spcAft>
              <a:buSzPts val="990"/>
              <a:buNone/>
            </a:pPr>
            <a:endParaRPr sz="1500">
              <a:latin typeface="Times New Roman"/>
              <a:ea typeface="Times New Roman"/>
              <a:cs typeface="Times New Roman"/>
              <a:sym typeface="Times New Roman"/>
            </a:endParaRPr>
          </a:p>
          <a:p>
            <a:pPr marL="0" lvl="0" indent="0" algn="l" rtl="0">
              <a:spcBef>
                <a:spcPts val="0"/>
              </a:spcBef>
              <a:spcAft>
                <a:spcPts val="0"/>
              </a:spcAft>
              <a:buSzPts val="990"/>
              <a:buNone/>
            </a:pPr>
            <a:r>
              <a:rPr lang="en" sz="1500" b="1">
                <a:latin typeface="Times New Roman"/>
                <a:ea typeface="Times New Roman"/>
                <a:cs typeface="Times New Roman"/>
                <a:sym typeface="Times New Roman"/>
              </a:rPr>
              <a:t>6. Stakeholder Engagement</a:t>
            </a:r>
            <a:endParaRPr sz="1500" b="1">
              <a:latin typeface="Times New Roman"/>
              <a:ea typeface="Times New Roman"/>
              <a:cs typeface="Times New Roman"/>
              <a:sym typeface="Times New Roman"/>
            </a:endParaRPr>
          </a:p>
          <a:p>
            <a:pPr marL="0" lvl="0" indent="0" algn="l" rtl="0">
              <a:spcBef>
                <a:spcPts val="0"/>
              </a:spcBef>
              <a:spcAft>
                <a:spcPts val="0"/>
              </a:spcAft>
              <a:buSzPts val="990"/>
              <a:buNone/>
            </a:pPr>
            <a:endParaRPr sz="1500" b="1">
              <a:latin typeface="Times New Roman"/>
              <a:ea typeface="Times New Roman"/>
              <a:cs typeface="Times New Roman"/>
              <a:sym typeface="Times New Roman"/>
            </a:endParaRPr>
          </a:p>
          <a:p>
            <a:pPr marL="457200" marR="0" lvl="0" indent="-323850" algn="l" rtl="0">
              <a:lnSpc>
                <a:spcPct val="90000"/>
              </a:lnSpc>
              <a:spcBef>
                <a:spcPts val="0"/>
              </a:spcBef>
              <a:spcAft>
                <a:spcPts val="0"/>
              </a:spcAft>
              <a:buSzPts val="1500"/>
              <a:buFont typeface="Times New Roman"/>
              <a:buChar char="●"/>
            </a:pPr>
            <a:r>
              <a:rPr lang="en" sz="1500">
                <a:latin typeface="Times New Roman"/>
                <a:ea typeface="Times New Roman"/>
                <a:cs typeface="Times New Roman"/>
                <a:sym typeface="Times New Roman"/>
              </a:rPr>
              <a:t>Partner with the Ministry of Health, women’s organizations, and local NGOs.</a:t>
            </a:r>
            <a:endParaRPr sz="1500">
              <a:latin typeface="Times New Roman"/>
              <a:ea typeface="Times New Roman"/>
              <a:cs typeface="Times New Roman"/>
              <a:sym typeface="Times New Roman"/>
            </a:endParaRPr>
          </a:p>
          <a:p>
            <a:pPr marL="457200" marR="0" lvl="0" indent="-323850" algn="l" rtl="0">
              <a:lnSpc>
                <a:spcPct val="90000"/>
              </a:lnSpc>
              <a:spcBef>
                <a:spcPts val="0"/>
              </a:spcBef>
              <a:spcAft>
                <a:spcPts val="0"/>
              </a:spcAft>
              <a:buSzPts val="1500"/>
              <a:buFont typeface="Times New Roman"/>
              <a:buChar char="●"/>
            </a:pPr>
            <a:r>
              <a:rPr lang="en" sz="1500">
                <a:latin typeface="Times New Roman"/>
                <a:ea typeface="Times New Roman"/>
                <a:cs typeface="Times New Roman"/>
                <a:sym typeface="Times New Roman"/>
              </a:rPr>
              <a:t>Engage survivor advocacy groups to ensure interventions are culturally sensitive and survivor-led.</a:t>
            </a:r>
            <a:endParaRPr sz="1500">
              <a:latin typeface="Times New Roman"/>
              <a:ea typeface="Times New Roman"/>
              <a:cs typeface="Times New Roman"/>
              <a:sym typeface="Times New Roman"/>
            </a:endParaRPr>
          </a:p>
          <a:p>
            <a:pPr marL="457200" marR="0" lvl="0" indent="-323850" algn="l" rtl="0">
              <a:lnSpc>
                <a:spcPct val="90000"/>
              </a:lnSpc>
              <a:spcBef>
                <a:spcPts val="0"/>
              </a:spcBef>
              <a:spcAft>
                <a:spcPts val="0"/>
              </a:spcAft>
              <a:buSzPts val="1500"/>
              <a:buFont typeface="Times New Roman"/>
              <a:buChar char="●"/>
            </a:pPr>
            <a:r>
              <a:rPr lang="en" sz="1500">
                <a:latin typeface="Times New Roman"/>
                <a:ea typeface="Times New Roman"/>
                <a:cs typeface="Times New Roman"/>
                <a:sym typeface="Times New Roman"/>
              </a:rPr>
              <a:t>Involve policymakers early to prepare ground for national adoption.</a:t>
            </a:r>
            <a:endParaRPr sz="1500">
              <a:latin typeface="Times New Roman"/>
              <a:ea typeface="Times New Roman"/>
              <a:cs typeface="Times New Roman"/>
              <a:sym typeface="Times New Roman"/>
            </a:endParaRPr>
          </a:p>
          <a:p>
            <a:pPr marL="0" lvl="0" indent="0" algn="l" rtl="0">
              <a:spcBef>
                <a:spcPts val="0"/>
              </a:spcBef>
              <a:spcAft>
                <a:spcPts val="0"/>
              </a:spcAft>
              <a:buNone/>
            </a:pPr>
            <a:r>
              <a:rPr lang="en" sz="1500" b="1">
                <a:latin typeface="Times New Roman"/>
                <a:ea typeface="Times New Roman"/>
                <a:cs typeface="Times New Roman"/>
                <a:sym typeface="Times New Roman"/>
              </a:rPr>
              <a:t>7. Community Awareness Campaign</a:t>
            </a:r>
            <a:br>
              <a:rPr lang="en" sz="1500">
                <a:latin typeface="Times New Roman"/>
                <a:ea typeface="Times New Roman"/>
                <a:cs typeface="Times New Roman"/>
                <a:sym typeface="Times New Roman"/>
              </a:rPr>
            </a:br>
            <a:endParaRPr sz="1500">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r>
              <a:rPr lang="en" sz="1500">
                <a:latin typeface="Times New Roman"/>
                <a:ea typeface="Times New Roman"/>
                <a:cs typeface="Times New Roman"/>
                <a:sym typeface="Times New Roman"/>
              </a:rPr>
              <a:t>Plan and launch a community awareness campaign to reduce stigma and educate the public about the rights of survivors and the importance of seeking help.</a:t>
            </a:r>
            <a:endParaRPr sz="1500">
              <a:latin typeface="Times New Roman"/>
              <a:ea typeface="Times New Roman"/>
              <a:cs typeface="Times New Roman"/>
              <a:sym typeface="Times New Roman"/>
            </a:endParaRPr>
          </a:p>
          <a:p>
            <a:pPr marL="0" lvl="0" indent="0" algn="l" rtl="0">
              <a:spcBef>
                <a:spcPts val="0"/>
              </a:spcBef>
              <a:spcAft>
                <a:spcPts val="0"/>
              </a:spcAft>
              <a:buNone/>
            </a:pPr>
            <a:endParaRPr sz="1500" b="1">
              <a:latin typeface="Times New Roman"/>
              <a:ea typeface="Times New Roman"/>
              <a:cs typeface="Times New Roman"/>
              <a:sym typeface="Times New Roman"/>
            </a:endParaRPr>
          </a:p>
          <a:p>
            <a:pPr marL="457200" marR="0" lvl="0" indent="0" algn="l" rtl="0">
              <a:lnSpc>
                <a:spcPct val="90000"/>
              </a:lnSpc>
              <a:spcBef>
                <a:spcPts val="0"/>
              </a:spcBef>
              <a:spcAft>
                <a:spcPts val="0"/>
              </a:spcAft>
              <a:buNone/>
            </a:pPr>
            <a:endParaRPr sz="1500">
              <a:latin typeface="Times New Roman"/>
              <a:ea typeface="Times New Roman"/>
              <a:cs typeface="Times New Roman"/>
              <a:sym typeface="Times New Roman"/>
            </a:endParaRPr>
          </a:p>
          <a:p>
            <a:pPr marL="457200" marR="0" lvl="0" indent="0" algn="l" rtl="0">
              <a:lnSpc>
                <a:spcPct val="90000"/>
              </a:lnSpc>
              <a:spcBef>
                <a:spcPts val="0"/>
              </a:spcBef>
              <a:spcAft>
                <a:spcPts val="0"/>
              </a:spcAft>
              <a:buNone/>
            </a:pPr>
            <a:endParaRPr sz="1500">
              <a:latin typeface="Times New Roman"/>
              <a:ea typeface="Times New Roman"/>
              <a:cs typeface="Times New Roman"/>
              <a:sym typeface="Times New Roman"/>
            </a:endParaRPr>
          </a:p>
          <a:p>
            <a:pPr marL="0" lvl="0" indent="0" algn="l" rtl="0">
              <a:spcBef>
                <a:spcPts val="0"/>
              </a:spcBef>
              <a:spcAft>
                <a:spcPts val="0"/>
              </a:spcAft>
              <a:buSzPts val="990"/>
              <a:buNone/>
            </a:pPr>
            <a:endParaRPr sz="1500">
              <a:latin typeface="Times New Roman"/>
              <a:ea typeface="Times New Roman"/>
              <a:cs typeface="Times New Roman"/>
              <a:sym typeface="Times New Roman"/>
            </a:endParaRPr>
          </a:p>
          <a:p>
            <a:pPr marL="0" lvl="0" indent="0" algn="l" rtl="0">
              <a:spcBef>
                <a:spcPts val="0"/>
              </a:spcBef>
              <a:spcAft>
                <a:spcPts val="0"/>
              </a:spcAft>
              <a:buSzPts val="990"/>
              <a:buNone/>
            </a:pPr>
            <a:endParaRPr sz="1500">
              <a:latin typeface="Times New Roman"/>
              <a:ea typeface="Times New Roman"/>
              <a:cs typeface="Times New Roman"/>
              <a:sym typeface="Times New Roman"/>
            </a:endParaRPr>
          </a:p>
          <a:p>
            <a:pPr marL="0" lvl="0" indent="0" algn="l" rtl="0">
              <a:spcBef>
                <a:spcPts val="0"/>
              </a:spcBef>
              <a:spcAft>
                <a:spcPts val="0"/>
              </a:spcAft>
              <a:buClr>
                <a:schemeClr val="dk1"/>
              </a:buClr>
              <a:buSzPts val="990"/>
              <a:buFont typeface="Arial"/>
              <a:buNone/>
            </a:pPr>
            <a:endParaRPr sz="1500">
              <a:latin typeface="Times New Roman"/>
              <a:ea typeface="Times New Roman"/>
              <a:cs typeface="Times New Roman"/>
              <a:sym typeface="Times New Roman"/>
            </a:endParaRPr>
          </a:p>
          <a:p>
            <a:pPr marL="0" lvl="0" indent="0" algn="l" rtl="0">
              <a:spcBef>
                <a:spcPts val="0"/>
              </a:spcBef>
              <a:spcAft>
                <a:spcPts val="0"/>
              </a:spcAft>
              <a:buClr>
                <a:schemeClr val="dk1"/>
              </a:buClr>
              <a:buSzPts val="990"/>
              <a:buFont typeface="Arial"/>
              <a:buNone/>
            </a:pPr>
            <a:r>
              <a:rPr lang="en" sz="1500">
                <a:latin typeface="Times New Roman"/>
                <a:ea typeface="Times New Roman"/>
                <a:cs typeface="Times New Roman"/>
                <a:sym typeface="Times New Roman"/>
              </a:rPr>
              <a:t>	</a:t>
            </a:r>
            <a:endParaRPr sz="1500">
              <a:latin typeface="Times New Roman"/>
              <a:ea typeface="Times New Roman"/>
              <a:cs typeface="Times New Roman"/>
              <a:sym typeface="Times New Roman"/>
            </a:endParaRPr>
          </a:p>
          <a:p>
            <a:pPr marL="0" lvl="0" indent="0" algn="l" rtl="0">
              <a:spcBef>
                <a:spcPts val="0"/>
              </a:spcBef>
              <a:spcAft>
                <a:spcPts val="0"/>
              </a:spcAft>
              <a:buSzPts val="990"/>
              <a:buNone/>
            </a:pPr>
            <a:endParaRPr sz="1500">
              <a:latin typeface="Times New Roman"/>
              <a:ea typeface="Times New Roman"/>
              <a:cs typeface="Times New Roman"/>
              <a:sym typeface="Times New Roman"/>
            </a:endParaRPr>
          </a:p>
          <a:p>
            <a:pPr marL="0" lvl="0" indent="0" algn="l" rtl="0">
              <a:spcBef>
                <a:spcPts val="0"/>
              </a:spcBef>
              <a:spcAft>
                <a:spcPts val="0"/>
              </a:spcAft>
              <a:buSzPts val="990"/>
              <a:buNone/>
            </a:pPr>
            <a:r>
              <a:rPr lang="en" sz="1500">
                <a:latin typeface="Times New Roman"/>
                <a:ea typeface="Times New Roman"/>
                <a:cs typeface="Times New Roman"/>
                <a:sym typeface="Times New Roman"/>
              </a:rPr>
              <a:t>	</a:t>
            </a:r>
            <a:endParaRPr sz="1500">
              <a:latin typeface="Times New Roman"/>
              <a:ea typeface="Times New Roman"/>
              <a:cs typeface="Times New Roman"/>
              <a:sym typeface="Times New Roman"/>
            </a:endParaRPr>
          </a:p>
        </p:txBody>
      </p:sp>
      <p:sp>
        <p:nvSpPr>
          <p:cNvPr id="212" name="Google Shape;212;p38"/>
          <p:cNvSpPr txBox="1"/>
          <p:nvPr/>
        </p:nvSpPr>
        <p:spPr>
          <a:xfrm>
            <a:off x="0" y="0"/>
            <a:ext cx="8326800" cy="475500"/>
          </a:xfrm>
          <a:prstGeom prst="rect">
            <a:avLst/>
          </a:prstGeom>
          <a:solidFill>
            <a:srgbClr val="D5A6BD"/>
          </a:solid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sz="2100">
                <a:solidFill>
                  <a:schemeClr val="dk1"/>
                </a:solidFill>
              </a:rPr>
              <a:t>What are the next steps for you on this project/intervention?</a:t>
            </a:r>
            <a:endParaRPr sz="167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title"/>
          </p:nvPr>
        </p:nvSpPr>
        <p:spPr>
          <a:xfrm>
            <a:off x="50" y="550200"/>
            <a:ext cx="9144000" cy="4347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sz="1500" b="1">
              <a:latin typeface="Times New Roman"/>
              <a:ea typeface="Times New Roman"/>
              <a:cs typeface="Times New Roman"/>
              <a:sym typeface="Times New Roman"/>
            </a:endParaRPr>
          </a:p>
          <a:p>
            <a:pPr marL="0" lvl="0" indent="0" algn="l" rtl="0">
              <a:spcBef>
                <a:spcPts val="0"/>
              </a:spcBef>
              <a:spcAft>
                <a:spcPts val="0"/>
              </a:spcAft>
              <a:buNone/>
            </a:pPr>
            <a:endParaRPr sz="1500" b="1">
              <a:latin typeface="Times New Roman"/>
              <a:ea typeface="Times New Roman"/>
              <a:cs typeface="Times New Roman"/>
              <a:sym typeface="Times New Roman"/>
            </a:endParaRPr>
          </a:p>
          <a:p>
            <a:pPr marL="0" lvl="0" indent="0" algn="l" rtl="0">
              <a:spcBef>
                <a:spcPts val="0"/>
              </a:spcBef>
              <a:spcAft>
                <a:spcPts val="0"/>
              </a:spcAft>
              <a:buNone/>
            </a:pPr>
            <a:endParaRPr sz="1500" b="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500" b="1">
                <a:latin typeface="Times New Roman"/>
                <a:ea typeface="Times New Roman"/>
                <a:cs typeface="Times New Roman"/>
                <a:sym typeface="Times New Roman"/>
              </a:rPr>
              <a:t>8. Refinement &amp; Iteration</a:t>
            </a:r>
            <a:endParaRPr sz="1500" b="1">
              <a:latin typeface="Times New Roman"/>
              <a:ea typeface="Times New Roman"/>
              <a:cs typeface="Times New Roman"/>
              <a:sym typeface="Times New Roman"/>
            </a:endParaRPr>
          </a:p>
          <a:p>
            <a:pPr marL="0" lvl="0" indent="0" algn="l" rtl="0">
              <a:spcBef>
                <a:spcPts val="0"/>
              </a:spcBef>
              <a:spcAft>
                <a:spcPts val="0"/>
              </a:spcAft>
              <a:buClr>
                <a:schemeClr val="dk1"/>
              </a:buClr>
              <a:buSzPts val="990"/>
              <a:buFont typeface="Arial"/>
              <a:buNone/>
            </a:pPr>
            <a:endParaRPr sz="1500" b="1">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r>
              <a:rPr lang="en" sz="1500">
                <a:latin typeface="Times New Roman"/>
                <a:ea typeface="Times New Roman"/>
                <a:cs typeface="Times New Roman"/>
                <a:sym typeface="Times New Roman"/>
              </a:rPr>
              <a:t>Adapt tools, surveys, and messaging based on pilot feedback.</a:t>
            </a:r>
            <a:endParaRPr sz="1500">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r>
              <a:rPr lang="en" sz="1500">
                <a:latin typeface="Times New Roman"/>
                <a:ea typeface="Times New Roman"/>
                <a:cs typeface="Times New Roman"/>
                <a:sym typeface="Times New Roman"/>
              </a:rPr>
              <a:t>Simplify access pathways (hotline, community reporting, referral cards).</a:t>
            </a:r>
            <a:endParaRPr sz="1500">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r>
              <a:rPr lang="en" sz="1500">
                <a:latin typeface="Times New Roman"/>
                <a:ea typeface="Times New Roman"/>
                <a:cs typeface="Times New Roman"/>
                <a:sym typeface="Times New Roman"/>
              </a:rPr>
              <a:t>Incorporate digital/low-cost behavioral nudges if feasible.</a:t>
            </a:r>
            <a:endParaRPr sz="1500">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r>
              <a:rPr lang="en" sz="1500">
                <a:latin typeface="Times New Roman"/>
                <a:ea typeface="Times New Roman"/>
                <a:cs typeface="Times New Roman"/>
                <a:sym typeface="Times New Roman"/>
              </a:rPr>
              <a:t>Implement a feedback mechanism for survivors to share their experiences and suggestions for improvement, ensuring their voices are heard.</a:t>
            </a:r>
            <a:endParaRPr sz="1100"/>
          </a:p>
          <a:p>
            <a:pPr marL="0" lvl="0" indent="0" algn="l" rtl="0">
              <a:lnSpc>
                <a:spcPct val="115000"/>
              </a:lnSpc>
              <a:spcBef>
                <a:spcPts val="1200"/>
              </a:spcBef>
              <a:spcAft>
                <a:spcPts val="0"/>
              </a:spcAft>
              <a:buNone/>
            </a:pPr>
            <a:r>
              <a:rPr lang="en" sz="1100" b="1">
                <a:latin typeface="Arial"/>
                <a:ea typeface="Arial"/>
                <a:cs typeface="Arial"/>
                <a:sym typeface="Arial"/>
              </a:rPr>
              <a:t>9.</a:t>
            </a:r>
            <a:r>
              <a:rPr lang="en" sz="1500" b="1">
                <a:latin typeface="Times New Roman"/>
                <a:ea typeface="Times New Roman"/>
                <a:cs typeface="Times New Roman"/>
                <a:sym typeface="Times New Roman"/>
              </a:rPr>
              <a:t> Monitoring and Evaluation Plan</a:t>
            </a:r>
            <a:endParaRPr sz="1500">
              <a:latin typeface="Times New Roman"/>
              <a:ea typeface="Times New Roman"/>
              <a:cs typeface="Times New Roman"/>
              <a:sym typeface="Times New Roman"/>
            </a:endParaRPr>
          </a:p>
          <a:p>
            <a:pPr marL="457200" lvl="0" indent="-323850" algn="l" rtl="0">
              <a:lnSpc>
                <a:spcPct val="115000"/>
              </a:lnSpc>
              <a:spcBef>
                <a:spcPts val="1200"/>
              </a:spcBef>
              <a:spcAft>
                <a:spcPts val="0"/>
              </a:spcAft>
              <a:buSzPts val="1500"/>
              <a:buFont typeface="Times New Roman"/>
              <a:buChar char="●"/>
            </a:pPr>
            <a:r>
              <a:rPr lang="en" sz="1500">
                <a:latin typeface="Times New Roman"/>
                <a:ea typeface="Times New Roman"/>
                <a:cs typeface="Times New Roman"/>
                <a:sym typeface="Times New Roman"/>
              </a:rPr>
              <a:t>Establish clear metrics for evaluating the effectiveness of the intervention, including rates of reporting and survivor satisfaction with services.</a:t>
            </a:r>
            <a:endParaRPr sz="1500">
              <a:latin typeface="Times New Roman"/>
              <a:ea typeface="Times New Roman"/>
              <a:cs typeface="Times New Roman"/>
              <a:sym typeface="Times New Roman"/>
            </a:endParaRPr>
          </a:p>
          <a:p>
            <a:pPr marL="0" lvl="0" indent="0" algn="l" rtl="0">
              <a:spcBef>
                <a:spcPts val="1200"/>
              </a:spcBef>
              <a:spcAft>
                <a:spcPts val="0"/>
              </a:spcAft>
              <a:buNone/>
            </a:pPr>
            <a:r>
              <a:rPr lang="en" sz="1500" b="1">
                <a:latin typeface="Times New Roman"/>
                <a:ea typeface="Times New Roman"/>
                <a:cs typeface="Times New Roman"/>
                <a:sym typeface="Times New Roman"/>
              </a:rPr>
              <a:t>10. Scale-Up &amp; Sustainability</a:t>
            </a:r>
            <a:endParaRPr sz="1500" b="1">
              <a:latin typeface="Times New Roman"/>
              <a:ea typeface="Times New Roman"/>
              <a:cs typeface="Times New Roman"/>
              <a:sym typeface="Times New Roman"/>
            </a:endParaRPr>
          </a:p>
          <a:p>
            <a:pPr marL="0" lvl="0" indent="0" algn="l" rtl="0">
              <a:spcBef>
                <a:spcPts val="0"/>
              </a:spcBef>
              <a:spcAft>
                <a:spcPts val="0"/>
              </a:spcAft>
              <a:buNone/>
            </a:pPr>
            <a:endParaRPr sz="1500" b="1">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r>
              <a:rPr lang="en" sz="1500">
                <a:latin typeface="Times New Roman"/>
                <a:ea typeface="Times New Roman"/>
                <a:cs typeface="Times New Roman"/>
                <a:sym typeface="Times New Roman"/>
              </a:rPr>
              <a:t>Develop a costed scale-up plan, aligned with Ethiopia’s health system.</a:t>
            </a:r>
            <a:endParaRPr sz="1500">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r>
              <a:rPr lang="en" sz="1500">
                <a:latin typeface="Times New Roman"/>
                <a:ea typeface="Times New Roman"/>
                <a:cs typeface="Times New Roman"/>
                <a:sym typeface="Times New Roman"/>
              </a:rPr>
              <a:t>Advocate through evidence-based policy briefs and survivor stories.</a:t>
            </a:r>
            <a:endParaRPr sz="1500">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r>
              <a:rPr lang="en" sz="1500">
                <a:latin typeface="Times New Roman"/>
                <a:ea typeface="Times New Roman"/>
                <a:cs typeface="Times New Roman"/>
                <a:sym typeface="Times New Roman"/>
              </a:rPr>
              <a:t>Seek long-term partnerships and donor support to sustain interventions.</a:t>
            </a:r>
            <a:endParaRPr sz="1500">
              <a:latin typeface="Times New Roman"/>
              <a:ea typeface="Times New Roman"/>
              <a:cs typeface="Times New Roman"/>
              <a:sym typeface="Times New Roman"/>
            </a:endParaRPr>
          </a:p>
          <a:p>
            <a:pPr marL="0" lvl="0" indent="0" algn="l" rtl="0">
              <a:spcBef>
                <a:spcPts val="0"/>
              </a:spcBef>
              <a:spcAft>
                <a:spcPts val="0"/>
              </a:spcAft>
              <a:buClr>
                <a:schemeClr val="dk1"/>
              </a:buClr>
              <a:buSzPts val="990"/>
              <a:buFont typeface="Arial"/>
              <a:buNone/>
            </a:pPr>
            <a:endParaRPr sz="1500">
              <a:latin typeface="Times New Roman"/>
              <a:ea typeface="Times New Roman"/>
              <a:cs typeface="Times New Roman"/>
              <a:sym typeface="Times New Roman"/>
            </a:endParaRPr>
          </a:p>
          <a:p>
            <a:pPr marL="0" lvl="0" indent="0" algn="l" rtl="0">
              <a:spcBef>
                <a:spcPts val="0"/>
              </a:spcBef>
              <a:spcAft>
                <a:spcPts val="0"/>
              </a:spcAft>
              <a:buNone/>
            </a:pPr>
            <a:endParaRPr sz="1500">
              <a:latin typeface="Times New Roman"/>
              <a:ea typeface="Times New Roman"/>
              <a:cs typeface="Times New Roman"/>
              <a:sym typeface="Times New Roman"/>
            </a:endParaRPr>
          </a:p>
        </p:txBody>
      </p:sp>
      <p:sp>
        <p:nvSpPr>
          <p:cNvPr id="218" name="Google Shape;218;p39"/>
          <p:cNvSpPr txBox="1"/>
          <p:nvPr/>
        </p:nvSpPr>
        <p:spPr>
          <a:xfrm>
            <a:off x="-6425" y="0"/>
            <a:ext cx="9144000" cy="475500"/>
          </a:xfrm>
          <a:prstGeom prst="rect">
            <a:avLst/>
          </a:prstGeom>
          <a:solidFill>
            <a:srgbClr val="D5A6BD"/>
          </a:solid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100">
                <a:solidFill>
                  <a:schemeClr val="dk1"/>
                </a:solidFill>
              </a:rPr>
              <a:t>What are the next steps for you on this project/intervention?</a:t>
            </a:r>
            <a:endParaRPr sz="21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title"/>
          </p:nvPr>
        </p:nvSpPr>
        <p:spPr>
          <a:xfrm>
            <a:off x="0" y="0"/>
            <a:ext cx="9144000" cy="786000"/>
          </a:xfrm>
          <a:prstGeom prst="rect">
            <a:avLst/>
          </a:prstGeom>
          <a:solidFill>
            <a:srgbClr val="D5A6BD"/>
          </a:solidFill>
        </p:spPr>
        <p:txBody>
          <a:bodyPr spcFirstLastPara="1" wrap="square" lIns="68575" tIns="34275" rIns="68575" bIns="34275" anchor="ctr" anchorCtr="0">
            <a:normAutofit/>
          </a:bodyPr>
          <a:lstStyle/>
          <a:p>
            <a:pPr marL="0" lvl="0" indent="0" algn="l" rtl="0">
              <a:spcBef>
                <a:spcPts val="0"/>
              </a:spcBef>
              <a:spcAft>
                <a:spcPts val="0"/>
              </a:spcAft>
              <a:buNone/>
            </a:pPr>
            <a:r>
              <a:rPr lang="en" sz="3000"/>
              <a:t>Conclusion</a:t>
            </a:r>
            <a:endParaRPr sz="3000"/>
          </a:p>
        </p:txBody>
      </p:sp>
      <p:sp>
        <p:nvSpPr>
          <p:cNvPr id="224" name="Google Shape;224;p40"/>
          <p:cNvSpPr txBox="1"/>
          <p:nvPr/>
        </p:nvSpPr>
        <p:spPr>
          <a:xfrm>
            <a:off x="1179025" y="1965050"/>
            <a:ext cx="7973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solidFill>
                <a:schemeClr val="dk1"/>
              </a:solidFill>
            </a:endParaRPr>
          </a:p>
        </p:txBody>
      </p:sp>
      <p:sp>
        <p:nvSpPr>
          <p:cNvPr id="225" name="Google Shape;225;p40"/>
          <p:cNvSpPr txBox="1"/>
          <p:nvPr/>
        </p:nvSpPr>
        <p:spPr>
          <a:xfrm>
            <a:off x="8350" y="1051300"/>
            <a:ext cx="9144000" cy="337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1700">
                <a:solidFill>
                  <a:schemeClr val="dk1"/>
                </a:solidFill>
              </a:rPr>
              <a:t>The project, "Applying the Fogg Behavioral Model to Increase Health-Seeking Behavior Among Rape Survivors in Urban Settings of Ethiopia," aims to empower women aged 18 and above to report sexual assault and access free medical treatment. By identifying critical barriers—such as fear of stigma, lack of awareness, financial constraints, and safety concerns—and leveraging drivers like knowledge and social support, we will implement targeted interventions, including community awareness campaigns and training for health workers. Engaging local stakeholders and establishing a robust monitoring framework will ensure a collaborative and sustainable approach to improving health-seeking behaviors and fostering a supportive environment for survivors.</a:t>
            </a:r>
            <a:endParaRPr sz="1700">
              <a:solidFill>
                <a:schemeClr val="dk1"/>
              </a:solidFill>
            </a:endParaRPr>
          </a:p>
          <a:p>
            <a:pPr marL="0" lvl="0" indent="0" algn="l" rtl="0">
              <a:spcBef>
                <a:spcPts val="1200"/>
              </a:spcBef>
              <a:spcAft>
                <a:spcPts val="0"/>
              </a:spcAft>
              <a:buNone/>
            </a:pPr>
            <a:endParaRPr sz="21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ctrTitle"/>
          </p:nvPr>
        </p:nvSpPr>
        <p:spPr>
          <a:xfrm>
            <a:off x="67425" y="63875"/>
            <a:ext cx="8914500" cy="1635900"/>
          </a:xfrm>
          <a:prstGeom prst="rect">
            <a:avLst/>
          </a:prstGeom>
          <a:solidFill>
            <a:srgbClr val="D5A6BD"/>
          </a:solid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Play"/>
              <a:buNone/>
            </a:pPr>
            <a:r>
              <a:rPr lang="en" sz="2400" dirty="0"/>
              <a:t>Applying the Fogg Behavioral Model to Increase Health-Seeking Behavior Among Rape Survivors in Urban Settings of Ethiopia</a:t>
            </a:r>
            <a:endParaRPr sz="2400" dirty="0"/>
          </a:p>
        </p:txBody>
      </p:sp>
      <p:sp>
        <p:nvSpPr>
          <p:cNvPr id="135" name="Google Shape;135;p26"/>
          <p:cNvSpPr txBox="1">
            <a:spLocks noGrp="1"/>
          </p:cNvSpPr>
          <p:nvPr>
            <p:ph type="subTitle" idx="1"/>
          </p:nvPr>
        </p:nvSpPr>
        <p:spPr>
          <a:xfrm>
            <a:off x="67425" y="1817675"/>
            <a:ext cx="9541500" cy="3389700"/>
          </a:xfrm>
          <a:prstGeom prst="rect">
            <a:avLst/>
          </a:prstGeom>
          <a:noFill/>
          <a:ln>
            <a:noFill/>
          </a:ln>
        </p:spPr>
        <p:txBody>
          <a:bodyPr spcFirstLastPara="1" wrap="square" lIns="68575" tIns="34275" rIns="68575" bIns="34275" anchor="t" anchorCtr="0">
            <a:normAutofit fontScale="25000" lnSpcReduction="10000"/>
          </a:bodyPr>
          <a:lstStyle/>
          <a:p>
            <a:pPr marL="457200" lvl="0" indent="-315362" algn="l" rtl="0">
              <a:lnSpc>
                <a:spcPct val="200000"/>
              </a:lnSpc>
              <a:spcBef>
                <a:spcPts val="0"/>
              </a:spcBef>
              <a:spcAft>
                <a:spcPts val="0"/>
              </a:spcAft>
              <a:buSzPct val="100000"/>
              <a:buChar char="●"/>
            </a:pPr>
            <a:r>
              <a:rPr lang="en" sz="5465"/>
              <a:t>Hanna Woldeamanuel ( </a:t>
            </a:r>
            <a:r>
              <a:rPr lang="en" sz="5465" u="sng">
                <a:solidFill>
                  <a:schemeClr val="hlink"/>
                </a:solidFill>
                <a:hlinkClick r:id="rId3"/>
              </a:rPr>
              <a:t>hanny.w.a@gmail.com</a:t>
            </a:r>
            <a:r>
              <a:rPr lang="en" sz="5465"/>
              <a:t> ) </a:t>
            </a:r>
            <a:endParaRPr sz="5465"/>
          </a:p>
          <a:p>
            <a:pPr marL="457200" lvl="0" indent="-315362" algn="l" rtl="0">
              <a:lnSpc>
                <a:spcPct val="200000"/>
              </a:lnSpc>
              <a:spcBef>
                <a:spcPts val="0"/>
              </a:spcBef>
              <a:spcAft>
                <a:spcPts val="0"/>
              </a:spcAft>
              <a:buSzPct val="100000"/>
              <a:buChar char="●"/>
            </a:pPr>
            <a:r>
              <a:rPr lang="en" sz="5465"/>
              <a:t>Bethelhem Jambo Kasa  (</a:t>
            </a:r>
            <a:r>
              <a:rPr lang="en" sz="5465" u="sng">
                <a:solidFill>
                  <a:schemeClr val="hlink"/>
                </a:solidFill>
                <a:hlinkClick r:id="rId4"/>
              </a:rPr>
              <a:t>bettyadmassu9@gmail.com</a:t>
            </a:r>
            <a:r>
              <a:rPr lang="en" sz="5465"/>
              <a:t>)</a:t>
            </a:r>
            <a:endParaRPr sz="5465"/>
          </a:p>
          <a:p>
            <a:pPr marL="457200" lvl="0" indent="-315362" algn="l" rtl="0">
              <a:lnSpc>
                <a:spcPct val="200000"/>
              </a:lnSpc>
              <a:spcBef>
                <a:spcPts val="0"/>
              </a:spcBef>
              <a:spcAft>
                <a:spcPts val="0"/>
              </a:spcAft>
              <a:buSzPct val="100000"/>
              <a:buChar char="●"/>
            </a:pPr>
            <a:r>
              <a:rPr lang="en" sz="5465"/>
              <a:t>Nida Wasim (</a:t>
            </a:r>
            <a:r>
              <a:rPr lang="en" sz="5465" u="sng">
                <a:solidFill>
                  <a:schemeClr val="hlink"/>
                </a:solidFill>
                <a:hlinkClick r:id="rId5"/>
              </a:rPr>
              <a:t>nidaaawasim@gmail.com</a:t>
            </a:r>
            <a:r>
              <a:rPr lang="en" sz="5465"/>
              <a:t>) </a:t>
            </a:r>
            <a:endParaRPr sz="5465"/>
          </a:p>
          <a:p>
            <a:pPr marL="457200" lvl="0" indent="-315362" algn="l" rtl="0">
              <a:lnSpc>
                <a:spcPct val="200000"/>
              </a:lnSpc>
              <a:spcBef>
                <a:spcPts val="0"/>
              </a:spcBef>
              <a:spcAft>
                <a:spcPts val="0"/>
              </a:spcAft>
              <a:buSzPct val="100000"/>
              <a:buChar char="●"/>
            </a:pPr>
            <a:r>
              <a:rPr lang="en" sz="5465"/>
              <a:t>Brian Mincha (</a:t>
            </a:r>
            <a:r>
              <a:rPr lang="en" sz="5465" u="sng">
                <a:solidFill>
                  <a:schemeClr val="hlink"/>
                </a:solidFill>
                <a:hlinkClick r:id="rId6"/>
              </a:rPr>
              <a:t>bmincha7@gmail.com</a:t>
            </a:r>
            <a:r>
              <a:rPr lang="en" sz="5465"/>
              <a:t>)</a:t>
            </a:r>
            <a:endParaRPr sz="5465"/>
          </a:p>
          <a:p>
            <a:pPr marL="457200" lvl="0" indent="-315362" algn="l" rtl="0">
              <a:lnSpc>
                <a:spcPct val="200000"/>
              </a:lnSpc>
              <a:spcBef>
                <a:spcPts val="0"/>
              </a:spcBef>
              <a:spcAft>
                <a:spcPts val="0"/>
              </a:spcAft>
              <a:buSzPct val="100000"/>
              <a:buChar char="●"/>
            </a:pPr>
            <a:r>
              <a:rPr lang="en" sz="5465"/>
              <a:t>Miriam Sharif (</a:t>
            </a:r>
            <a:r>
              <a:rPr lang="en" sz="5465" u="sng">
                <a:solidFill>
                  <a:schemeClr val="hlink"/>
                </a:solidFill>
                <a:hlinkClick r:id="rId7"/>
              </a:rPr>
              <a:t>Miriam.sharif94@gmail.com</a:t>
            </a:r>
            <a:r>
              <a:rPr lang="en" sz="5465"/>
              <a:t>)</a:t>
            </a:r>
            <a:endParaRPr sz="5465"/>
          </a:p>
          <a:p>
            <a:pPr marL="457200" lvl="0" indent="-315362" algn="l" rtl="0">
              <a:lnSpc>
                <a:spcPct val="200000"/>
              </a:lnSpc>
              <a:spcBef>
                <a:spcPts val="0"/>
              </a:spcBef>
              <a:spcAft>
                <a:spcPts val="0"/>
              </a:spcAft>
              <a:buSzPct val="100000"/>
              <a:buChar char="●"/>
            </a:pPr>
            <a:r>
              <a:rPr lang="en" sz="5465"/>
              <a:t>Shams Tazi (</a:t>
            </a:r>
            <a:r>
              <a:rPr lang="en" sz="5465" u="sng">
                <a:solidFill>
                  <a:schemeClr val="hlink"/>
                </a:solidFill>
                <a:hlinkClick r:id="rId8"/>
              </a:rPr>
              <a:t>shams.tazisaoud@gmail.com</a:t>
            </a:r>
            <a:r>
              <a:rPr lang="en" sz="5465"/>
              <a:t>)</a:t>
            </a:r>
            <a:endParaRPr sz="5465"/>
          </a:p>
          <a:p>
            <a:pPr marL="457200" lvl="0" indent="-315362" algn="l" rtl="0">
              <a:lnSpc>
                <a:spcPct val="200000"/>
              </a:lnSpc>
              <a:spcBef>
                <a:spcPts val="0"/>
              </a:spcBef>
              <a:spcAft>
                <a:spcPts val="0"/>
              </a:spcAft>
              <a:buSzPct val="100000"/>
              <a:buChar char="●"/>
            </a:pPr>
            <a:r>
              <a:rPr lang="en" sz="5465"/>
              <a:t>Muhammad Asim (</a:t>
            </a:r>
            <a:r>
              <a:rPr lang="en" sz="5465" u="sng">
                <a:solidFill>
                  <a:schemeClr val="hlink"/>
                </a:solidFill>
                <a:hlinkClick r:id="rId9"/>
              </a:rPr>
              <a:t>asim.muhammad@aku.edu</a:t>
            </a:r>
            <a:r>
              <a:rPr lang="en" sz="5465"/>
              <a:t>)</a:t>
            </a:r>
            <a:endParaRPr sz="5465"/>
          </a:p>
          <a:p>
            <a:pPr marL="457200" lvl="0" indent="-315362" algn="l" rtl="0">
              <a:lnSpc>
                <a:spcPct val="200000"/>
              </a:lnSpc>
              <a:spcBef>
                <a:spcPts val="0"/>
              </a:spcBef>
              <a:spcAft>
                <a:spcPts val="0"/>
              </a:spcAft>
              <a:buSzPct val="100000"/>
              <a:buChar char="●"/>
            </a:pPr>
            <a:r>
              <a:rPr lang="en" sz="5465"/>
              <a:t>Rediet Fasil (</a:t>
            </a:r>
            <a:r>
              <a:rPr lang="en" sz="5465" u="sng">
                <a:solidFill>
                  <a:schemeClr val="hlink"/>
                </a:solidFill>
                <a:hlinkClick r:id="rId10"/>
              </a:rPr>
              <a:t>redietf76@gmail.com</a:t>
            </a:r>
            <a:r>
              <a:rPr lang="en" sz="5465"/>
              <a:t> )</a:t>
            </a:r>
            <a:endParaRPr sz="5465"/>
          </a:p>
          <a:p>
            <a:pPr marL="457200" lvl="0" indent="0" algn="l" rtl="0">
              <a:lnSpc>
                <a:spcPct val="90000"/>
              </a:lnSpc>
              <a:spcBef>
                <a:spcPts val="0"/>
              </a:spcBef>
              <a:spcAft>
                <a:spcPts val="0"/>
              </a:spcAft>
              <a:buNone/>
            </a:pPr>
            <a:endParaRPr/>
          </a:p>
          <a:p>
            <a:pPr marL="0" lvl="0" indent="0" algn="ctr" rtl="0">
              <a:lnSpc>
                <a:spcPct val="90000"/>
              </a:lnSpc>
              <a:spcBef>
                <a:spcPts val="0"/>
              </a:spcBef>
              <a:spcAft>
                <a:spcPts val="0"/>
              </a:spcAft>
              <a:buClr>
                <a:schemeClr val="dk1"/>
              </a:buClr>
              <a:buSzPct val="100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73700" y="0"/>
            <a:ext cx="9063600" cy="1198800"/>
          </a:xfrm>
          <a:prstGeom prst="rect">
            <a:avLst/>
          </a:prstGeom>
          <a:solidFill>
            <a:srgbClr val="D5A6BD"/>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400"/>
              <a:buFont typeface="Play"/>
              <a:buNone/>
            </a:pPr>
            <a:r>
              <a:rPr lang="en" sz="2400"/>
              <a:t>What do you hope to achieve through your project/intervention?</a:t>
            </a:r>
            <a:endParaRPr/>
          </a:p>
        </p:txBody>
      </p:sp>
      <p:sp>
        <p:nvSpPr>
          <p:cNvPr id="141" name="Google Shape;141;p27"/>
          <p:cNvSpPr txBox="1">
            <a:spLocks noGrp="1"/>
          </p:cNvSpPr>
          <p:nvPr>
            <p:ph type="body" idx="1"/>
          </p:nvPr>
        </p:nvSpPr>
        <p:spPr>
          <a:xfrm>
            <a:off x="0" y="1434600"/>
            <a:ext cx="9063600" cy="3242100"/>
          </a:xfrm>
          <a:prstGeom prst="rect">
            <a:avLst/>
          </a:prstGeom>
          <a:noFill/>
          <a:ln>
            <a:noFill/>
          </a:ln>
        </p:spPr>
        <p:txBody>
          <a:bodyPr spcFirstLastPara="1" wrap="square" lIns="68575" tIns="34275" rIns="68575" bIns="34275" anchor="t" anchorCtr="0">
            <a:normAutofit/>
          </a:bodyPr>
          <a:lstStyle/>
          <a:p>
            <a:pPr marL="177800" lvl="0" indent="-38100" algn="l" rtl="0">
              <a:lnSpc>
                <a:spcPct val="200000"/>
              </a:lnSpc>
              <a:spcBef>
                <a:spcPts val="0"/>
              </a:spcBef>
              <a:spcAft>
                <a:spcPts val="0"/>
              </a:spcAft>
              <a:buClr>
                <a:schemeClr val="dk1"/>
              </a:buClr>
              <a:buSzPts val="2100"/>
              <a:buNone/>
            </a:pPr>
            <a:r>
              <a:rPr lang="en"/>
              <a:t>Using the Fogg Behavioral Model, the project aims to encourage female survivors of rape in urban settings of Ethiopia to report incidents to health care providers and receive timely, free, and supportive health care. </a:t>
            </a:r>
            <a:endParaRPr/>
          </a:p>
        </p:txBody>
      </p:sp>
      <p:pic>
        <p:nvPicPr>
          <p:cNvPr id="142" name="Google Shape;142;p27"/>
          <p:cNvPicPr preferRelativeResize="0"/>
          <p:nvPr/>
        </p:nvPicPr>
        <p:blipFill>
          <a:blip r:embed="rId3">
            <a:alphaModFix/>
          </a:blip>
          <a:stretch>
            <a:fillRect/>
          </a:stretch>
        </p:blipFill>
        <p:spPr>
          <a:xfrm>
            <a:off x="5484100" y="3084250"/>
            <a:ext cx="3336925" cy="222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165300" y="167475"/>
            <a:ext cx="8978700" cy="1100400"/>
          </a:xfrm>
          <a:prstGeom prst="rect">
            <a:avLst/>
          </a:prstGeom>
          <a:solidFill>
            <a:srgbClr val="D5A6BD"/>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400"/>
              <a:buFont typeface="Play"/>
              <a:buNone/>
            </a:pPr>
            <a:r>
              <a:rPr lang="en" sz="2100"/>
              <a:t>What is the specific behavior that  you want to influence? (Use Person, Action, Context to write the behavior of interest)</a:t>
            </a:r>
            <a:endParaRPr sz="2100"/>
          </a:p>
        </p:txBody>
      </p:sp>
      <p:sp>
        <p:nvSpPr>
          <p:cNvPr id="148" name="Google Shape;148;p28"/>
          <p:cNvSpPr txBox="1">
            <a:spLocks noGrp="1"/>
          </p:cNvSpPr>
          <p:nvPr>
            <p:ph type="body" idx="1"/>
          </p:nvPr>
        </p:nvSpPr>
        <p:spPr>
          <a:xfrm>
            <a:off x="0" y="1268025"/>
            <a:ext cx="9144000" cy="3875400"/>
          </a:xfrm>
          <a:prstGeom prst="rect">
            <a:avLst/>
          </a:prstGeom>
          <a:noFill/>
          <a:ln>
            <a:noFill/>
          </a:ln>
        </p:spPr>
        <p:txBody>
          <a:bodyPr spcFirstLastPara="1" wrap="square" lIns="68575" tIns="34275" rIns="68575" bIns="34275" anchor="t" anchorCtr="0">
            <a:normAutofit/>
          </a:bodyPr>
          <a:lstStyle/>
          <a:p>
            <a:pPr marL="177800" lvl="0" indent="-38100" algn="l" rtl="0">
              <a:lnSpc>
                <a:spcPct val="200000"/>
              </a:lnSpc>
              <a:spcBef>
                <a:spcPts val="0"/>
              </a:spcBef>
              <a:spcAft>
                <a:spcPts val="0"/>
              </a:spcAft>
              <a:buClr>
                <a:schemeClr val="dk1"/>
              </a:buClr>
              <a:buSzPts val="2100"/>
              <a:buNone/>
            </a:pPr>
            <a:r>
              <a:rPr lang="en" b="1">
                <a:solidFill>
                  <a:srgbClr val="073763"/>
                </a:solidFill>
              </a:rPr>
              <a:t>Target behaviour</a:t>
            </a:r>
            <a:r>
              <a:rPr lang="en"/>
              <a:t>: </a:t>
            </a:r>
            <a:r>
              <a:rPr lang="en" sz="1600"/>
              <a:t>to encourage Sexual Gender Based Violence survivors (specifically rape  </a:t>
            </a:r>
            <a:endParaRPr sz="1600"/>
          </a:p>
          <a:p>
            <a:pPr marL="177800" lvl="0" indent="-38100" algn="l" rtl="0">
              <a:lnSpc>
                <a:spcPct val="200000"/>
              </a:lnSpc>
              <a:spcBef>
                <a:spcPts val="0"/>
              </a:spcBef>
              <a:spcAft>
                <a:spcPts val="0"/>
              </a:spcAft>
              <a:buClr>
                <a:schemeClr val="dk1"/>
              </a:buClr>
              <a:buSzPts val="2100"/>
              <a:buNone/>
            </a:pPr>
            <a:r>
              <a:rPr lang="en" sz="1600"/>
              <a:t>                                          survivors)  to  seek free health care treatment by reporting the       </a:t>
            </a:r>
            <a:endParaRPr sz="1600"/>
          </a:p>
          <a:p>
            <a:pPr marL="177800" lvl="0" indent="-38100" algn="l" rtl="0">
              <a:lnSpc>
                <a:spcPct val="200000"/>
              </a:lnSpc>
              <a:spcBef>
                <a:spcPts val="0"/>
              </a:spcBef>
              <a:spcAft>
                <a:spcPts val="0"/>
              </a:spcAft>
              <a:buClr>
                <a:schemeClr val="dk1"/>
              </a:buClr>
              <a:buSzPts val="2100"/>
              <a:buNone/>
            </a:pPr>
            <a:r>
              <a:rPr lang="en" sz="1600"/>
              <a:t>                                          incident to their nearest available public health center. </a:t>
            </a:r>
            <a:endParaRPr sz="1600"/>
          </a:p>
          <a:p>
            <a:pPr marL="177800" lvl="0" indent="-38100" algn="l" rtl="0">
              <a:lnSpc>
                <a:spcPct val="90000"/>
              </a:lnSpc>
              <a:spcBef>
                <a:spcPts val="0"/>
              </a:spcBef>
              <a:spcAft>
                <a:spcPts val="0"/>
              </a:spcAft>
              <a:buClr>
                <a:schemeClr val="dk1"/>
              </a:buClr>
              <a:buSzPts val="2100"/>
              <a:buNone/>
            </a:pPr>
            <a:r>
              <a:rPr lang="en"/>
              <a:t>Person:     </a:t>
            </a:r>
            <a:r>
              <a:rPr lang="en" sz="1600"/>
              <a:t>Females aged 18 years and above </a:t>
            </a:r>
            <a:endParaRPr sz="1600"/>
          </a:p>
          <a:p>
            <a:pPr marL="177800" lvl="0" indent="-38100" algn="l" rtl="0">
              <a:lnSpc>
                <a:spcPct val="90000"/>
              </a:lnSpc>
              <a:spcBef>
                <a:spcPts val="0"/>
              </a:spcBef>
              <a:spcAft>
                <a:spcPts val="0"/>
              </a:spcAft>
              <a:buClr>
                <a:schemeClr val="dk1"/>
              </a:buClr>
              <a:buSzPts val="2100"/>
              <a:buNone/>
            </a:pPr>
            <a:endParaRPr sz="1600"/>
          </a:p>
          <a:p>
            <a:pPr marL="177800" lvl="0" indent="-38100" algn="l" rtl="0">
              <a:lnSpc>
                <a:spcPct val="90000"/>
              </a:lnSpc>
              <a:spcBef>
                <a:spcPts val="0"/>
              </a:spcBef>
              <a:spcAft>
                <a:spcPts val="0"/>
              </a:spcAft>
              <a:buClr>
                <a:schemeClr val="dk1"/>
              </a:buClr>
              <a:buSzPts val="2100"/>
              <a:buNone/>
            </a:pPr>
            <a:r>
              <a:rPr lang="en"/>
              <a:t>Context:    </a:t>
            </a:r>
            <a:r>
              <a:rPr lang="en" sz="1600"/>
              <a:t>Urban areas of Ethiopia </a:t>
            </a:r>
            <a:endParaRPr sz="1600"/>
          </a:p>
          <a:p>
            <a:pPr marL="177800" lvl="0" indent="-38100" algn="l" rtl="0">
              <a:lnSpc>
                <a:spcPct val="90000"/>
              </a:lnSpc>
              <a:spcBef>
                <a:spcPts val="0"/>
              </a:spcBef>
              <a:spcAft>
                <a:spcPts val="0"/>
              </a:spcAft>
              <a:buClr>
                <a:schemeClr val="dk1"/>
              </a:buClr>
              <a:buSzPts val="2100"/>
              <a:buNone/>
            </a:pPr>
            <a:endParaRPr sz="1600"/>
          </a:p>
          <a:p>
            <a:pPr marL="177800" lvl="0" indent="-38100" algn="l" rtl="0">
              <a:lnSpc>
                <a:spcPct val="90000"/>
              </a:lnSpc>
              <a:spcBef>
                <a:spcPts val="0"/>
              </a:spcBef>
              <a:spcAft>
                <a:spcPts val="0"/>
              </a:spcAft>
              <a:buClr>
                <a:schemeClr val="dk1"/>
              </a:buClr>
              <a:buSzPts val="2100"/>
              <a:buNone/>
            </a:pPr>
            <a:r>
              <a:rPr lang="en"/>
              <a:t>Action:      </a:t>
            </a:r>
            <a:r>
              <a:rPr lang="en" sz="1600"/>
              <a:t>Report to a public health facility for free medical </a:t>
            </a:r>
            <a:endParaRPr sz="1600"/>
          </a:p>
          <a:p>
            <a:pPr marL="177800" lvl="0" indent="-38100" algn="l" rtl="0">
              <a:lnSpc>
                <a:spcPct val="90000"/>
              </a:lnSpc>
              <a:spcBef>
                <a:spcPts val="0"/>
              </a:spcBef>
              <a:spcAft>
                <a:spcPts val="0"/>
              </a:spcAft>
              <a:buClr>
                <a:schemeClr val="dk1"/>
              </a:buClr>
              <a:buSzPts val="2100"/>
              <a:buNone/>
            </a:pPr>
            <a:r>
              <a:rPr lang="en" sz="1600"/>
              <a:t>                       treatment </a:t>
            </a:r>
            <a:endParaRPr sz="1600"/>
          </a:p>
          <a:p>
            <a:pPr marL="177800" lvl="0" indent="-38100" algn="l" rtl="0">
              <a:lnSpc>
                <a:spcPct val="90000"/>
              </a:lnSpc>
              <a:spcBef>
                <a:spcPts val="0"/>
              </a:spcBef>
              <a:spcAft>
                <a:spcPts val="0"/>
              </a:spcAft>
              <a:buClr>
                <a:schemeClr val="dk1"/>
              </a:buClr>
              <a:buSzPts val="2100"/>
              <a:buNone/>
            </a:pPr>
            <a:r>
              <a:rPr lang="en" sz="1600"/>
              <a:t>                               </a:t>
            </a:r>
            <a:endParaRPr sz="1600"/>
          </a:p>
          <a:p>
            <a:pPr marL="177800" lvl="0" indent="-38100" algn="l" rtl="0">
              <a:lnSpc>
                <a:spcPct val="90000"/>
              </a:lnSpc>
              <a:spcBef>
                <a:spcPts val="0"/>
              </a:spcBef>
              <a:spcAft>
                <a:spcPts val="0"/>
              </a:spcAft>
              <a:buClr>
                <a:schemeClr val="dk1"/>
              </a:buClr>
              <a:buSzPts val="2100"/>
              <a:buNone/>
            </a:pPr>
            <a:endParaRPr sz="1600"/>
          </a:p>
        </p:txBody>
      </p:sp>
      <p:pic>
        <p:nvPicPr>
          <p:cNvPr id="149" name="Google Shape;149;p28"/>
          <p:cNvPicPr preferRelativeResize="0"/>
          <p:nvPr/>
        </p:nvPicPr>
        <p:blipFill>
          <a:blip r:embed="rId3">
            <a:alphaModFix/>
          </a:blip>
          <a:stretch>
            <a:fillRect/>
          </a:stretch>
        </p:blipFill>
        <p:spPr>
          <a:xfrm>
            <a:off x="5941700" y="2744150"/>
            <a:ext cx="2961423" cy="2262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0" y="0"/>
            <a:ext cx="9144000" cy="977700"/>
          </a:xfrm>
          <a:prstGeom prst="rect">
            <a:avLst/>
          </a:prstGeom>
          <a:solidFill>
            <a:srgbClr val="D5A6BD"/>
          </a:solidFill>
        </p:spPr>
        <p:txBody>
          <a:bodyPr spcFirstLastPara="1" wrap="square" lIns="68575" tIns="34275" rIns="68575" bIns="34275" anchor="ctr" anchorCtr="0">
            <a:normAutofit fontScale="90000"/>
          </a:bodyPr>
          <a:lstStyle/>
          <a:p>
            <a:pPr marL="0" lvl="0" indent="0" algn="l" rtl="0">
              <a:spcBef>
                <a:spcPts val="0"/>
              </a:spcBef>
              <a:spcAft>
                <a:spcPts val="0"/>
              </a:spcAft>
              <a:buClr>
                <a:schemeClr val="dk1"/>
              </a:buClr>
              <a:buSzPct val="57558"/>
              <a:buFont typeface="Arial"/>
              <a:buNone/>
            </a:pPr>
            <a:endParaRPr sz="1911"/>
          </a:p>
          <a:p>
            <a:pPr marL="0" lvl="0" indent="0" algn="l" rtl="0">
              <a:spcBef>
                <a:spcPts val="0"/>
              </a:spcBef>
              <a:spcAft>
                <a:spcPts val="0"/>
              </a:spcAft>
              <a:buClr>
                <a:schemeClr val="dk1"/>
              </a:buClr>
              <a:buSzPct val="57558"/>
              <a:buFont typeface="Arial"/>
              <a:buNone/>
            </a:pPr>
            <a:endParaRPr sz="1911"/>
          </a:p>
          <a:p>
            <a:pPr marL="0" lvl="0" indent="0" algn="l" rtl="0">
              <a:spcBef>
                <a:spcPts val="0"/>
              </a:spcBef>
              <a:spcAft>
                <a:spcPts val="0"/>
              </a:spcAft>
              <a:buClr>
                <a:schemeClr val="dk1"/>
              </a:buClr>
              <a:buSzPct val="57558"/>
              <a:buFont typeface="Arial"/>
              <a:buNone/>
            </a:pPr>
            <a:r>
              <a:rPr lang="en" sz="1911"/>
              <a:t>What factors drive or act as barriers to that behavior? (How do you know these are important)</a:t>
            </a:r>
            <a:endParaRPr sz="1911"/>
          </a:p>
          <a:p>
            <a:pPr marL="0" lvl="0" indent="0" algn="l" rtl="0">
              <a:spcBef>
                <a:spcPts val="0"/>
              </a:spcBef>
              <a:spcAft>
                <a:spcPts val="0"/>
              </a:spcAft>
              <a:buClr>
                <a:schemeClr val="dk1"/>
              </a:buClr>
              <a:buSzPct val="61111"/>
              <a:buFont typeface="Arial"/>
              <a:buNone/>
            </a:pPr>
            <a:endParaRPr sz="1800"/>
          </a:p>
          <a:p>
            <a:pPr marL="0" lvl="0" indent="0" algn="l" rtl="0">
              <a:spcBef>
                <a:spcPts val="0"/>
              </a:spcBef>
              <a:spcAft>
                <a:spcPts val="0"/>
              </a:spcAft>
              <a:buNone/>
            </a:pPr>
            <a:endParaRPr/>
          </a:p>
        </p:txBody>
      </p:sp>
      <p:sp>
        <p:nvSpPr>
          <p:cNvPr id="155" name="Google Shape;155;p29"/>
          <p:cNvSpPr txBox="1">
            <a:spLocks noGrp="1"/>
          </p:cNvSpPr>
          <p:nvPr>
            <p:ph type="body" idx="1"/>
          </p:nvPr>
        </p:nvSpPr>
        <p:spPr>
          <a:xfrm>
            <a:off x="0" y="1525425"/>
            <a:ext cx="8607000" cy="35421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1400" b="1"/>
              <a:t>Drivers </a:t>
            </a:r>
            <a:endParaRPr sz="1400" b="1"/>
          </a:p>
          <a:p>
            <a:pPr marL="457200" lvl="0" indent="-323850" algn="l" rtl="0">
              <a:lnSpc>
                <a:spcPct val="150000"/>
              </a:lnSpc>
              <a:spcBef>
                <a:spcPts val="800"/>
              </a:spcBef>
              <a:spcAft>
                <a:spcPts val="0"/>
              </a:spcAft>
              <a:buSzPts val="1500"/>
              <a:buChar char="•"/>
            </a:pPr>
            <a:r>
              <a:rPr lang="en" sz="1500"/>
              <a:t>Knowladge and  awareness of what constitutes as rape, in order to self identify as a survivor</a:t>
            </a:r>
            <a:endParaRPr sz="1500"/>
          </a:p>
          <a:p>
            <a:pPr marL="457200" lvl="0" indent="-323850" algn="l" rtl="0">
              <a:lnSpc>
                <a:spcPct val="150000"/>
              </a:lnSpc>
              <a:spcBef>
                <a:spcPts val="0"/>
              </a:spcBef>
              <a:spcAft>
                <a:spcPts val="0"/>
              </a:spcAft>
              <a:buSzPts val="1500"/>
              <a:buChar char="•"/>
            </a:pPr>
            <a:r>
              <a:rPr lang="en" sz="1500"/>
              <a:t>Understanding that rape is a violation that require physical and mental health medical treatment and support </a:t>
            </a:r>
            <a:endParaRPr sz="1500"/>
          </a:p>
          <a:p>
            <a:pPr marL="457200" lvl="0" indent="-323850" algn="l" rtl="0">
              <a:lnSpc>
                <a:spcPct val="150000"/>
              </a:lnSpc>
              <a:spcBef>
                <a:spcPts val="0"/>
              </a:spcBef>
              <a:spcAft>
                <a:spcPts val="0"/>
              </a:spcAft>
              <a:buSzPts val="1500"/>
              <a:buChar char="•"/>
            </a:pPr>
            <a:r>
              <a:rPr lang="en" sz="1500"/>
              <a:t>Knowledge of the health service  affordability ( that it is a free service) </a:t>
            </a:r>
            <a:endParaRPr sz="1500"/>
          </a:p>
          <a:p>
            <a:pPr marL="457200" lvl="0" indent="-323850" algn="l" rtl="0">
              <a:lnSpc>
                <a:spcPct val="150000"/>
              </a:lnSpc>
              <a:spcBef>
                <a:spcPts val="0"/>
              </a:spcBef>
              <a:spcAft>
                <a:spcPts val="0"/>
              </a:spcAft>
              <a:buSzPts val="1500"/>
              <a:buChar char="•"/>
            </a:pPr>
            <a:r>
              <a:rPr lang="en" sz="1500"/>
              <a:t>Accessibility : availability of health services facilities  in areas to reduce travel burden </a:t>
            </a:r>
            <a:endParaRPr sz="1500"/>
          </a:p>
          <a:p>
            <a:pPr marL="457200" lvl="0" indent="-323850" algn="l" rtl="0">
              <a:lnSpc>
                <a:spcPct val="150000"/>
              </a:lnSpc>
              <a:spcBef>
                <a:spcPts val="0"/>
              </a:spcBef>
              <a:spcAft>
                <a:spcPts val="0"/>
              </a:spcAft>
              <a:buSzPts val="1500"/>
              <a:buChar char="•"/>
            </a:pPr>
            <a:r>
              <a:rPr lang="en" sz="1500"/>
              <a:t>Social support: encouragement from family, peers, community based groups:(confidence that health workers will be supportive, non-judgmental, and keep information confidential </a:t>
            </a:r>
            <a:endParaRPr sz="1500"/>
          </a:p>
          <a:p>
            <a:pPr marL="457200" lvl="0" indent="-323850" algn="l" rtl="0">
              <a:lnSpc>
                <a:spcPct val="150000"/>
              </a:lnSpc>
              <a:spcBef>
                <a:spcPts val="0"/>
              </a:spcBef>
              <a:spcAft>
                <a:spcPts val="0"/>
              </a:spcAft>
              <a:buClr>
                <a:srgbClr val="CC0000"/>
              </a:buClr>
              <a:buSzPts val="1500"/>
              <a:buChar char="•"/>
            </a:pPr>
            <a:r>
              <a:rPr lang="en" sz="1500">
                <a:solidFill>
                  <a:srgbClr val="CC0000"/>
                </a:solidFill>
              </a:rPr>
              <a:t>Supportive Belief that their right to seek health care is protected by the law</a:t>
            </a:r>
            <a:endParaRPr sz="1500">
              <a:solidFill>
                <a:srgbClr val="CC0000"/>
              </a:solidFill>
            </a:endParaRPr>
          </a:p>
          <a:p>
            <a:pPr marL="457200" lvl="0" indent="-323850" algn="l" rtl="0">
              <a:lnSpc>
                <a:spcPct val="150000"/>
              </a:lnSpc>
              <a:spcBef>
                <a:spcPts val="0"/>
              </a:spcBef>
              <a:spcAft>
                <a:spcPts val="0"/>
              </a:spcAft>
              <a:buSzPts val="1500"/>
              <a:buChar char="•"/>
            </a:pPr>
            <a:r>
              <a:rPr lang="en" sz="1500">
                <a:solidFill>
                  <a:srgbClr val="CC0000"/>
                </a:solidFill>
              </a:rPr>
              <a:t>Positive word-of-mouth – hearing success stories from other survivors who received care</a:t>
            </a:r>
            <a:r>
              <a:rPr lang="en" sz="1500"/>
              <a:t>.</a:t>
            </a:r>
            <a:endParaRPr sz="1500"/>
          </a:p>
        </p:txBody>
      </p:sp>
      <p:sp>
        <p:nvSpPr>
          <p:cNvPr id="156" name="Google Shape;156;p29"/>
          <p:cNvSpPr txBox="1"/>
          <p:nvPr/>
        </p:nvSpPr>
        <p:spPr>
          <a:xfrm>
            <a:off x="-70350" y="977700"/>
            <a:ext cx="9284700" cy="75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sz="1800" b="1" i="1">
                <a:solidFill>
                  <a:srgbClr val="1155CC"/>
                </a:solidFill>
                <a:latin typeface="Play"/>
                <a:ea typeface="Play"/>
                <a:cs typeface="Play"/>
                <a:sym typeface="Play"/>
              </a:rPr>
              <a:t>What </a:t>
            </a:r>
            <a:r>
              <a:rPr lang="en" sz="1800" b="1" i="1">
                <a:solidFill>
                  <a:srgbClr val="FF0000"/>
                </a:solidFill>
                <a:latin typeface="Play"/>
                <a:ea typeface="Play"/>
                <a:cs typeface="Play"/>
                <a:sym typeface="Play"/>
              </a:rPr>
              <a:t>drives</a:t>
            </a:r>
            <a:r>
              <a:rPr lang="en" sz="1800" b="1" i="1">
                <a:solidFill>
                  <a:srgbClr val="1155CC"/>
                </a:solidFill>
                <a:latin typeface="Play"/>
                <a:ea typeface="Play"/>
                <a:cs typeface="Play"/>
                <a:sym typeface="Play"/>
              </a:rPr>
              <a:t> an urban Ethiopian female to report Rape at Public health facility ?</a:t>
            </a:r>
            <a:endParaRPr sz="1800" b="1" i="1">
              <a:solidFill>
                <a:srgbClr val="1155CC"/>
              </a:solidFill>
              <a:latin typeface="Play"/>
              <a:ea typeface="Play"/>
              <a:cs typeface="Play"/>
              <a:sym typeface="Play"/>
            </a:endParaRPr>
          </a:p>
          <a:p>
            <a:pPr marL="0" lvl="0" indent="0" algn="l" rtl="0">
              <a:spcBef>
                <a:spcPts val="0"/>
              </a:spcBef>
              <a:spcAft>
                <a:spcPts val="0"/>
              </a:spcAft>
              <a:buNone/>
            </a:pPr>
            <a:endParaRPr sz="2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31600" y="0"/>
            <a:ext cx="9112500" cy="756600"/>
          </a:xfrm>
          <a:prstGeom prst="rect">
            <a:avLst/>
          </a:prstGeom>
          <a:solidFill>
            <a:srgbClr val="D5A6BD"/>
          </a:solidFill>
        </p:spPr>
        <p:txBody>
          <a:bodyPr spcFirstLastPara="1" wrap="square" lIns="68575" tIns="34275" rIns="68575" bIns="34275" anchor="ctr" anchorCtr="0">
            <a:normAutofit fontScale="90000"/>
          </a:bodyPr>
          <a:lstStyle/>
          <a:p>
            <a:pPr marL="0" lvl="0" indent="0" algn="l" rtl="0">
              <a:spcBef>
                <a:spcPts val="0"/>
              </a:spcBef>
              <a:spcAft>
                <a:spcPts val="0"/>
              </a:spcAft>
              <a:buClr>
                <a:schemeClr val="dk1"/>
              </a:buClr>
              <a:buSzPct val="61111"/>
              <a:buFont typeface="Arial"/>
              <a:buNone/>
            </a:pPr>
            <a:r>
              <a:rPr lang="en" sz="1800"/>
              <a:t>What factors drive or act as barriers to that behavior? (How do you know these are important)</a:t>
            </a:r>
            <a:endParaRPr sz="1800"/>
          </a:p>
          <a:p>
            <a:pPr marL="0" lvl="0" indent="0" algn="l" rtl="0">
              <a:spcBef>
                <a:spcPts val="0"/>
              </a:spcBef>
              <a:spcAft>
                <a:spcPts val="0"/>
              </a:spcAft>
              <a:buNone/>
            </a:pPr>
            <a:endParaRPr/>
          </a:p>
        </p:txBody>
      </p:sp>
      <p:graphicFrame>
        <p:nvGraphicFramePr>
          <p:cNvPr id="162" name="Google Shape;162;p30"/>
          <p:cNvGraphicFramePr/>
          <p:nvPr/>
        </p:nvGraphicFramePr>
        <p:xfrm>
          <a:off x="31600" y="1366975"/>
          <a:ext cx="3000000" cy="3000000"/>
        </p:xfrm>
        <a:graphic>
          <a:graphicData uri="http://schemas.openxmlformats.org/drawingml/2006/table">
            <a:tbl>
              <a:tblPr>
                <a:noFill/>
                <a:tableStyleId>{267B96BF-A372-4328-A824-1BECB6360BB1}</a:tableStyleId>
              </a:tblPr>
              <a:tblGrid>
                <a:gridCol w="8645575">
                  <a:extLst>
                    <a:ext uri="{9D8B030D-6E8A-4147-A177-3AD203B41FA5}">
                      <a16:colId xmlns:a16="http://schemas.microsoft.com/office/drawing/2014/main" val="20000"/>
                    </a:ext>
                  </a:extLst>
                </a:gridCol>
              </a:tblGrid>
              <a:tr h="346150">
                <a:tc>
                  <a:txBody>
                    <a:bodyPr/>
                    <a:lstStyle/>
                    <a:p>
                      <a:pPr marL="0" lvl="0" indent="0" algn="l" rtl="0">
                        <a:spcBef>
                          <a:spcPts val="0"/>
                        </a:spcBef>
                        <a:spcAft>
                          <a:spcPts val="0"/>
                        </a:spcAft>
                        <a:buNone/>
                      </a:pPr>
                      <a:r>
                        <a:rPr lang="en" b="1"/>
                        <a:t>Barriers </a:t>
                      </a:r>
                      <a:endParaRPr b="1"/>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90000">
                <a:tc>
                  <a:txBody>
                    <a:bodyPr/>
                    <a:lstStyle/>
                    <a:p>
                      <a:pPr marL="0" lvl="0" indent="0" algn="l" rtl="0">
                        <a:lnSpc>
                          <a:spcPct val="115000"/>
                        </a:lnSpc>
                        <a:spcBef>
                          <a:spcPts val="1200"/>
                        </a:spcBef>
                        <a:spcAft>
                          <a:spcPts val="1200"/>
                        </a:spcAft>
                        <a:buNone/>
                      </a:pPr>
                      <a:r>
                        <a:rPr lang="en"/>
                        <a:t>Fear of stigma and shame associated with sexual assault.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90000">
                <a:tc>
                  <a:txBody>
                    <a:bodyPr/>
                    <a:lstStyle/>
                    <a:p>
                      <a:pPr marL="0" lvl="0" indent="0" algn="l" rtl="0">
                        <a:spcBef>
                          <a:spcPts val="0"/>
                        </a:spcBef>
                        <a:spcAft>
                          <a:spcPts val="0"/>
                        </a:spcAft>
                        <a:buNone/>
                      </a:pPr>
                      <a:r>
                        <a:rPr lang="en"/>
                        <a:t>Lack of knowledge and awareness  about free available services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90000">
                <a:tc>
                  <a:txBody>
                    <a:bodyPr/>
                    <a:lstStyle/>
                    <a:p>
                      <a:pPr marL="0" lvl="0" indent="0" algn="l" rtl="0">
                        <a:lnSpc>
                          <a:spcPct val="115000"/>
                        </a:lnSpc>
                        <a:spcBef>
                          <a:spcPts val="1200"/>
                        </a:spcBef>
                        <a:spcAft>
                          <a:spcPts val="1200"/>
                        </a:spcAft>
                        <a:buNone/>
                      </a:pPr>
                      <a:r>
                        <a:rPr lang="en"/>
                        <a:t>Financial costs: expenses for transportation and lost wages from time off work or school.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90000">
                <a:tc>
                  <a:txBody>
                    <a:bodyPr/>
                    <a:lstStyle/>
                    <a:p>
                      <a:pPr marL="0" lvl="0" indent="0" algn="l" rtl="0">
                        <a:spcBef>
                          <a:spcPts val="0"/>
                        </a:spcBef>
                        <a:spcAft>
                          <a:spcPts val="0"/>
                        </a:spcAft>
                        <a:buNone/>
                      </a:pPr>
                      <a:r>
                        <a:rPr lang="en"/>
                        <a:t>Cultural and gender norms: minimizing the impact of rape against women and discouraging them from speaking up.</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97325">
                <a:tc>
                  <a:txBody>
                    <a:bodyPr/>
                    <a:lstStyle/>
                    <a:p>
                      <a:pPr marL="0" lvl="0" indent="0" algn="l" rtl="0">
                        <a:spcBef>
                          <a:spcPts val="0"/>
                        </a:spcBef>
                        <a:spcAft>
                          <a:spcPts val="0"/>
                        </a:spcAft>
                        <a:buNone/>
                      </a:pPr>
                      <a:r>
                        <a:rPr lang="en"/>
                        <a:t>Emotional overwhelm: Survivors of rape face deep emotional pain and fear, making it hard for them to report the crime and seek help.</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42625">
                <a:tc>
                  <a:txBody>
                    <a:bodyPr/>
                    <a:lstStyle/>
                    <a:p>
                      <a:pPr marL="0" lvl="0" indent="0" algn="l" rtl="0">
                        <a:spcBef>
                          <a:spcPts val="0"/>
                        </a:spcBef>
                        <a:spcAft>
                          <a:spcPts val="0"/>
                        </a:spcAft>
                        <a:buNone/>
                      </a:pPr>
                      <a:r>
                        <a:rPr lang="en"/>
                        <a:t>Safety concerns: fear of retaliation from perpetrators if they report.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63" name="Google Shape;163;p30"/>
          <p:cNvSpPr txBox="1"/>
          <p:nvPr/>
        </p:nvSpPr>
        <p:spPr>
          <a:xfrm>
            <a:off x="108650" y="756600"/>
            <a:ext cx="8645700" cy="392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500" b="1" i="1">
                <a:solidFill>
                  <a:srgbClr val="1155CC"/>
                </a:solidFill>
                <a:latin typeface="Play"/>
                <a:ea typeface="Play"/>
                <a:cs typeface="Play"/>
                <a:sym typeface="Play"/>
              </a:rPr>
              <a:t>What acts as </a:t>
            </a:r>
            <a:r>
              <a:rPr lang="en" sz="1500" b="1" i="1">
                <a:solidFill>
                  <a:srgbClr val="FF0000"/>
                </a:solidFill>
                <a:latin typeface="Play"/>
                <a:ea typeface="Play"/>
                <a:cs typeface="Play"/>
                <a:sym typeface="Play"/>
              </a:rPr>
              <a:t>a barrier</a:t>
            </a:r>
            <a:r>
              <a:rPr lang="en" sz="1500" b="1" i="1">
                <a:solidFill>
                  <a:srgbClr val="1155CC"/>
                </a:solidFill>
                <a:latin typeface="Play"/>
                <a:ea typeface="Play"/>
                <a:cs typeface="Play"/>
                <a:sym typeface="Play"/>
              </a:rPr>
              <a:t> to an urban Ethiopian female to report Rape at Public health facility ?</a:t>
            </a:r>
            <a:endParaRPr sz="21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0" y="0"/>
            <a:ext cx="8901600" cy="903900"/>
          </a:xfrm>
          <a:prstGeom prst="rect">
            <a:avLst/>
          </a:prstGeom>
          <a:solidFill>
            <a:srgbClr val="D5A6BD"/>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400"/>
              <a:buFont typeface="Play"/>
              <a:buNone/>
            </a:pPr>
            <a:r>
              <a:rPr lang="en" sz="1900"/>
              <a:t>How will you determine whether these factors influence the behavior of interest?</a:t>
            </a:r>
            <a:endParaRPr sz="2800"/>
          </a:p>
        </p:txBody>
      </p:sp>
      <p:sp>
        <p:nvSpPr>
          <p:cNvPr id="169" name="Google Shape;169;p31"/>
          <p:cNvSpPr txBox="1">
            <a:spLocks noGrp="1"/>
          </p:cNvSpPr>
          <p:nvPr>
            <p:ph type="body" idx="1"/>
          </p:nvPr>
        </p:nvSpPr>
        <p:spPr>
          <a:xfrm>
            <a:off x="-63000" y="1007100"/>
            <a:ext cx="9270000" cy="4239600"/>
          </a:xfrm>
          <a:prstGeom prst="rect">
            <a:avLst/>
          </a:prstGeom>
          <a:noFill/>
          <a:ln>
            <a:noFill/>
          </a:ln>
        </p:spPr>
        <p:txBody>
          <a:bodyPr spcFirstLastPara="1" wrap="square" lIns="68575" tIns="34275" rIns="68575" bIns="34275" anchor="t" anchorCtr="0">
            <a:normAutofit fontScale="32500" lnSpcReduction="20000"/>
          </a:bodyPr>
          <a:lstStyle/>
          <a:p>
            <a:pPr marL="0" lvl="0" indent="0" algn="l" rtl="0">
              <a:lnSpc>
                <a:spcPct val="115000"/>
              </a:lnSpc>
              <a:spcBef>
                <a:spcPts val="1400"/>
              </a:spcBef>
              <a:spcAft>
                <a:spcPts val="0"/>
              </a:spcAft>
              <a:buNone/>
            </a:pPr>
            <a:r>
              <a:rPr lang="en" sz="3500" b="1"/>
              <a:t>1. </a:t>
            </a:r>
            <a:r>
              <a:rPr lang="en" sz="4207" b="1"/>
              <a:t>Surveys and Questionnaires: </a:t>
            </a:r>
            <a:r>
              <a:rPr lang="en" sz="4207"/>
              <a:t>Develop surveys to gather information on survivors' knowledge, awareness, and experiences related to reporting. Include questions about barriers and supports.</a:t>
            </a:r>
            <a:endParaRPr sz="4207"/>
          </a:p>
          <a:p>
            <a:pPr marL="0" lvl="0" indent="0" algn="l" rtl="0">
              <a:lnSpc>
                <a:spcPct val="115000"/>
              </a:lnSpc>
              <a:spcBef>
                <a:spcPts val="1400"/>
              </a:spcBef>
              <a:spcAft>
                <a:spcPts val="0"/>
              </a:spcAft>
              <a:buNone/>
            </a:pPr>
            <a:r>
              <a:rPr lang="en" sz="4207" b="1"/>
              <a:t>2. Interviews and Focus Groups: </a:t>
            </a:r>
            <a:r>
              <a:rPr lang="en" sz="4207"/>
              <a:t>Conduct interviews or focus groups with survivors to gain deeper insights into their experiences, feelings, and perceptions about reporting.</a:t>
            </a:r>
            <a:endParaRPr sz="4207"/>
          </a:p>
          <a:p>
            <a:pPr marL="0" lvl="0" indent="0" algn="l" rtl="0">
              <a:lnSpc>
                <a:spcPct val="115000"/>
              </a:lnSpc>
              <a:spcBef>
                <a:spcPts val="1400"/>
              </a:spcBef>
              <a:spcAft>
                <a:spcPts val="0"/>
              </a:spcAft>
              <a:buNone/>
            </a:pPr>
            <a:r>
              <a:rPr lang="en" sz="4207" b="1"/>
              <a:t>3. Data Analysis: </a:t>
            </a:r>
            <a:r>
              <a:rPr lang="en" sz="4207"/>
              <a:t>Analyze existing data on reported cases of rape, including demographics, reasons for not reporting, and any correlations with the identified factors.</a:t>
            </a:r>
            <a:endParaRPr sz="4207"/>
          </a:p>
          <a:p>
            <a:pPr marL="0" lvl="0" indent="0" algn="l" rtl="0">
              <a:lnSpc>
                <a:spcPct val="115000"/>
              </a:lnSpc>
              <a:spcBef>
                <a:spcPts val="1400"/>
              </a:spcBef>
              <a:spcAft>
                <a:spcPts val="0"/>
              </a:spcAft>
              <a:buNone/>
            </a:pPr>
            <a:r>
              <a:rPr lang="en" sz="4207" b="1"/>
              <a:t>4. Community Outreach: </a:t>
            </a:r>
            <a:r>
              <a:rPr lang="en" sz="4207"/>
              <a:t>Engage with community organizations to understand the support systems available and barriers faced by survivors in different communities.</a:t>
            </a:r>
            <a:endParaRPr sz="4207"/>
          </a:p>
          <a:p>
            <a:pPr marL="0" lvl="0" indent="0" algn="l" rtl="0">
              <a:lnSpc>
                <a:spcPct val="115000"/>
              </a:lnSpc>
              <a:spcBef>
                <a:spcPts val="1400"/>
              </a:spcBef>
              <a:spcAft>
                <a:spcPts val="0"/>
              </a:spcAft>
              <a:buNone/>
            </a:pPr>
            <a:r>
              <a:rPr lang="en" sz="4207" b="1"/>
              <a:t>5. Healthcare Provider Feedback: </a:t>
            </a:r>
            <a:r>
              <a:rPr lang="en" sz="4207"/>
              <a:t>Collect feedback from healthcare providers about their interactions with survivors and any observed barriers or supports in the reporting process.</a:t>
            </a:r>
            <a:endParaRPr sz="4207"/>
          </a:p>
          <a:p>
            <a:pPr marL="0" lvl="0" indent="0" algn="l" rtl="0">
              <a:lnSpc>
                <a:spcPct val="115000"/>
              </a:lnSpc>
              <a:spcBef>
                <a:spcPts val="1400"/>
              </a:spcBef>
              <a:spcAft>
                <a:spcPts val="0"/>
              </a:spcAft>
              <a:buNone/>
            </a:pPr>
            <a:r>
              <a:rPr lang="en" sz="4207" b="1"/>
              <a:t>6. Literature Review: </a:t>
            </a:r>
            <a:r>
              <a:rPr lang="en" sz="4207"/>
              <a:t>Review existing research on the impact of stigma, awareness, and social support on survivors' willingness to report sexual assault.</a:t>
            </a:r>
            <a:endParaRPr sz="4207"/>
          </a:p>
          <a:p>
            <a:pPr marL="0" lvl="0" indent="0" algn="l" rtl="0">
              <a:lnSpc>
                <a:spcPct val="115000"/>
              </a:lnSpc>
              <a:spcBef>
                <a:spcPts val="1400"/>
              </a:spcBef>
              <a:spcAft>
                <a:spcPts val="0"/>
              </a:spcAft>
              <a:buNone/>
            </a:pPr>
            <a:r>
              <a:rPr lang="en" sz="4207" b="1"/>
              <a:t>7. Pilot Programs: </a:t>
            </a:r>
            <a:r>
              <a:rPr lang="en" sz="4207"/>
              <a:t>Implement pilot programs that address specific barriers (e.g., providing transportation or education) and evaluate their effectiveness in increasing reporting rates.</a:t>
            </a:r>
            <a:endParaRPr sz="4207"/>
          </a:p>
          <a:p>
            <a:pPr marL="457200" lvl="0" indent="-257492" algn="l" rtl="0">
              <a:lnSpc>
                <a:spcPct val="90000"/>
              </a:lnSpc>
              <a:spcBef>
                <a:spcPts val="400"/>
              </a:spcBef>
              <a:spcAft>
                <a:spcPts val="0"/>
              </a:spcAft>
              <a:buSzPct val="66666"/>
              <a:buChar char="•"/>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2"/>
          <p:cNvSpPr txBox="1">
            <a:spLocks noGrp="1"/>
          </p:cNvSpPr>
          <p:nvPr>
            <p:ph type="body" idx="1"/>
          </p:nvPr>
        </p:nvSpPr>
        <p:spPr>
          <a:xfrm>
            <a:off x="0" y="1065900"/>
            <a:ext cx="9144000" cy="4077600"/>
          </a:xfrm>
          <a:prstGeom prst="rect">
            <a:avLst/>
          </a:prstGeom>
        </p:spPr>
        <p:txBody>
          <a:bodyPr spcFirstLastPara="1" wrap="square" lIns="68575" tIns="34275" rIns="68575" bIns="34275" anchor="t" anchorCtr="0">
            <a:noAutofit/>
          </a:bodyPr>
          <a:lstStyle/>
          <a:p>
            <a:pPr marL="0" lvl="0" indent="0" algn="l" rtl="0">
              <a:lnSpc>
                <a:spcPct val="70000"/>
              </a:lnSpc>
              <a:spcBef>
                <a:spcPts val="800"/>
              </a:spcBef>
              <a:spcAft>
                <a:spcPts val="0"/>
              </a:spcAft>
              <a:buSzPts val="605"/>
              <a:buNone/>
            </a:pPr>
            <a:endParaRPr sz="1590"/>
          </a:p>
          <a:p>
            <a:pPr marL="0" lvl="0" indent="0" algn="l" rtl="0">
              <a:lnSpc>
                <a:spcPct val="95000"/>
              </a:lnSpc>
              <a:spcBef>
                <a:spcPts val="1400"/>
              </a:spcBef>
              <a:spcAft>
                <a:spcPts val="0"/>
              </a:spcAft>
              <a:buClr>
                <a:schemeClr val="dk1"/>
              </a:buClr>
              <a:buSzPts val="605"/>
              <a:buFont typeface="Arial"/>
              <a:buNone/>
            </a:pPr>
            <a:r>
              <a:rPr lang="en" sz="1315" b="1"/>
              <a:t>Drivers</a:t>
            </a:r>
            <a:endParaRPr sz="1315" b="1"/>
          </a:p>
          <a:p>
            <a:pPr marL="457200" lvl="0" indent="-305117" algn="l" rtl="0">
              <a:lnSpc>
                <a:spcPct val="95000"/>
              </a:lnSpc>
              <a:spcBef>
                <a:spcPts val="1200"/>
              </a:spcBef>
              <a:spcAft>
                <a:spcPts val="0"/>
              </a:spcAft>
              <a:buSzPts val="1205"/>
              <a:buAutoNum type="arabicPeriod"/>
            </a:pPr>
            <a:r>
              <a:rPr lang="en" sz="1205" b="1"/>
              <a:t>Knowledge and Awareness of Rape</a:t>
            </a:r>
            <a:endParaRPr sz="1205" b="1"/>
          </a:p>
          <a:p>
            <a:pPr marL="457200" lvl="0" indent="-305117" algn="l" rtl="0">
              <a:lnSpc>
                <a:spcPct val="95000"/>
              </a:lnSpc>
              <a:spcBef>
                <a:spcPts val="0"/>
              </a:spcBef>
              <a:spcAft>
                <a:spcPts val="0"/>
              </a:spcAft>
              <a:buSzPts val="1205"/>
              <a:buChar char="●"/>
            </a:pPr>
            <a:r>
              <a:rPr lang="en" sz="1205"/>
              <a:t>Do you  believe that rape is a violation that requires both physical and mental health support? (Yes/No)</a:t>
            </a:r>
            <a:endParaRPr sz="1205"/>
          </a:p>
          <a:p>
            <a:pPr marL="457200" lvl="0" indent="-305117" algn="l" rtl="0">
              <a:lnSpc>
                <a:spcPct val="95000"/>
              </a:lnSpc>
              <a:spcBef>
                <a:spcPts val="0"/>
              </a:spcBef>
              <a:spcAft>
                <a:spcPts val="0"/>
              </a:spcAft>
              <a:buSzPts val="1205"/>
              <a:buChar char="●"/>
            </a:pPr>
            <a:r>
              <a:rPr lang="en" sz="1205"/>
              <a:t>On a scale of 1 to 5, how confident are you in your understanding of what constitutes rape?</a:t>
            </a:r>
            <a:endParaRPr sz="1205"/>
          </a:p>
          <a:p>
            <a:pPr marL="457200" lvl="0" indent="-305117" algn="l" rtl="0">
              <a:lnSpc>
                <a:spcPct val="95000"/>
              </a:lnSpc>
              <a:spcBef>
                <a:spcPts val="0"/>
              </a:spcBef>
              <a:spcAft>
                <a:spcPts val="0"/>
              </a:spcAft>
              <a:buSzPts val="1205"/>
              <a:buChar char="●"/>
            </a:pPr>
            <a:r>
              <a:rPr lang="en" sz="1205"/>
              <a:t>Can you list the behaviors or actions that you believe qualify as rape?</a:t>
            </a:r>
            <a:endParaRPr sz="1315" b="1"/>
          </a:p>
          <a:p>
            <a:pPr marL="0" lvl="0" indent="0" algn="l" rtl="0">
              <a:lnSpc>
                <a:spcPct val="95000"/>
              </a:lnSpc>
              <a:spcBef>
                <a:spcPts val="1400"/>
              </a:spcBef>
              <a:spcAft>
                <a:spcPts val="0"/>
              </a:spcAft>
              <a:buClr>
                <a:schemeClr val="dk1"/>
              </a:buClr>
              <a:buSzPts val="605"/>
              <a:buFont typeface="Arial"/>
              <a:buNone/>
            </a:pPr>
            <a:r>
              <a:rPr lang="en" sz="1315" b="1"/>
              <a:t>2.</a:t>
            </a:r>
            <a:r>
              <a:rPr lang="en" sz="1205"/>
              <a:t>.</a:t>
            </a:r>
            <a:r>
              <a:rPr lang="en" sz="1205" b="1"/>
              <a:t>Understanding of Medical Treatment and Support</a:t>
            </a:r>
            <a:endParaRPr sz="1205" b="1"/>
          </a:p>
          <a:p>
            <a:pPr marL="457200" lvl="0" indent="-305117" algn="l" rtl="0">
              <a:lnSpc>
                <a:spcPct val="95000"/>
              </a:lnSpc>
              <a:spcBef>
                <a:spcPts val="1200"/>
              </a:spcBef>
              <a:spcAft>
                <a:spcPts val="0"/>
              </a:spcAft>
              <a:buSzPts val="1205"/>
              <a:buChar char="●"/>
            </a:pPr>
            <a:r>
              <a:rPr lang="en" sz="1205"/>
              <a:t>Do you  believe that rape is a violation that requires both physical and mental health support? (Yes/No)</a:t>
            </a:r>
            <a:endParaRPr sz="1205"/>
          </a:p>
          <a:p>
            <a:pPr marL="457200" lvl="0" indent="-305117" algn="l" rtl="0">
              <a:lnSpc>
                <a:spcPct val="95000"/>
              </a:lnSpc>
              <a:spcBef>
                <a:spcPts val="0"/>
              </a:spcBef>
              <a:spcAft>
                <a:spcPts val="0"/>
              </a:spcAft>
              <a:buSzPts val="1205"/>
              <a:buChar char="●"/>
            </a:pPr>
            <a:r>
              <a:rPr lang="en" sz="1205"/>
              <a:t>What types of medical treatment do you think are necessary for survivors of rape?</a:t>
            </a:r>
            <a:endParaRPr sz="1205"/>
          </a:p>
          <a:p>
            <a:pPr marL="457200" lvl="0" indent="-305117" algn="l" rtl="0">
              <a:lnSpc>
                <a:spcPct val="95000"/>
              </a:lnSpc>
              <a:spcBef>
                <a:spcPts val="0"/>
              </a:spcBef>
              <a:spcAft>
                <a:spcPts val="0"/>
              </a:spcAft>
              <a:buSzPts val="1205"/>
              <a:buChar char="●"/>
            </a:pPr>
            <a:r>
              <a:rPr lang="en" sz="1205"/>
              <a:t>Do you understand that rape can have both immediate and long-term health consequences?</a:t>
            </a:r>
            <a:endParaRPr sz="1205"/>
          </a:p>
          <a:p>
            <a:pPr marL="0" lvl="0" indent="0" algn="l" rtl="0">
              <a:lnSpc>
                <a:spcPct val="95000"/>
              </a:lnSpc>
              <a:spcBef>
                <a:spcPts val="1200"/>
              </a:spcBef>
              <a:spcAft>
                <a:spcPts val="0"/>
              </a:spcAft>
              <a:buSzPts val="605"/>
              <a:buNone/>
            </a:pPr>
            <a:r>
              <a:rPr lang="en" sz="1205" b="1"/>
              <a:t>3. Knowledge of Health Service Affordability</a:t>
            </a:r>
            <a:endParaRPr sz="1205" b="1"/>
          </a:p>
          <a:p>
            <a:pPr marL="457200" lvl="0" indent="-305117" algn="l" rtl="0">
              <a:lnSpc>
                <a:spcPct val="95000"/>
              </a:lnSpc>
              <a:spcBef>
                <a:spcPts val="1200"/>
              </a:spcBef>
              <a:spcAft>
                <a:spcPts val="0"/>
              </a:spcAft>
              <a:buSzPts val="1205"/>
              <a:buChar char="●"/>
            </a:pPr>
            <a:r>
              <a:rPr lang="en" sz="1205"/>
              <a:t>Are you aware that some health services for sexual assault survivors are provided free of charge? (Yes/No)</a:t>
            </a:r>
            <a:endParaRPr sz="1205"/>
          </a:p>
          <a:p>
            <a:pPr marL="457200" lvl="0" indent="-305117" algn="l" rtl="0">
              <a:lnSpc>
                <a:spcPct val="95000"/>
              </a:lnSpc>
              <a:spcBef>
                <a:spcPts val="0"/>
              </a:spcBef>
              <a:spcAft>
                <a:spcPts val="0"/>
              </a:spcAft>
              <a:buSzPts val="1205"/>
              <a:buChar char="●"/>
            </a:pPr>
            <a:r>
              <a:rPr lang="en" sz="1205"/>
              <a:t>How informed do you feel about the availability of free medical services for survivors?</a:t>
            </a:r>
            <a:endParaRPr sz="1205"/>
          </a:p>
          <a:p>
            <a:pPr marL="0" lvl="0" indent="0" algn="l" rtl="0">
              <a:lnSpc>
                <a:spcPct val="95000"/>
              </a:lnSpc>
              <a:spcBef>
                <a:spcPts val="1200"/>
              </a:spcBef>
              <a:spcAft>
                <a:spcPts val="0"/>
              </a:spcAft>
              <a:buSzPts val="605"/>
              <a:buNone/>
            </a:pPr>
            <a:endParaRPr sz="1205"/>
          </a:p>
          <a:p>
            <a:pPr marL="457200" lvl="0" indent="0" algn="l" rtl="0">
              <a:lnSpc>
                <a:spcPct val="95000"/>
              </a:lnSpc>
              <a:spcBef>
                <a:spcPts val="1200"/>
              </a:spcBef>
              <a:spcAft>
                <a:spcPts val="0"/>
              </a:spcAft>
              <a:buSzPts val="605"/>
              <a:buNone/>
            </a:pPr>
            <a:endParaRPr sz="1205"/>
          </a:p>
          <a:p>
            <a:pPr marL="457200" lvl="0" indent="0" algn="l" rtl="0">
              <a:lnSpc>
                <a:spcPct val="95000"/>
              </a:lnSpc>
              <a:spcBef>
                <a:spcPts val="1200"/>
              </a:spcBef>
              <a:spcAft>
                <a:spcPts val="0"/>
              </a:spcAft>
              <a:buSzPts val="605"/>
              <a:buNone/>
            </a:pPr>
            <a:endParaRPr sz="1205"/>
          </a:p>
          <a:p>
            <a:pPr marL="0" lvl="0" indent="0" algn="l" rtl="0">
              <a:lnSpc>
                <a:spcPct val="70000"/>
              </a:lnSpc>
              <a:spcBef>
                <a:spcPts val="1200"/>
              </a:spcBef>
              <a:spcAft>
                <a:spcPts val="0"/>
              </a:spcAft>
              <a:buSzPts val="605"/>
              <a:buNone/>
            </a:pPr>
            <a:endParaRPr sz="1754"/>
          </a:p>
        </p:txBody>
      </p:sp>
      <p:sp>
        <p:nvSpPr>
          <p:cNvPr id="175" name="Google Shape;175;p32"/>
          <p:cNvSpPr txBox="1">
            <a:spLocks noGrp="1"/>
          </p:cNvSpPr>
          <p:nvPr>
            <p:ph type="title"/>
          </p:nvPr>
        </p:nvSpPr>
        <p:spPr>
          <a:xfrm>
            <a:off x="0" y="0"/>
            <a:ext cx="9144000" cy="918600"/>
          </a:xfrm>
          <a:prstGeom prst="rect">
            <a:avLst/>
          </a:prstGeom>
          <a:solidFill>
            <a:srgbClr val="D5A6BD"/>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400"/>
              <a:buFont typeface="Play"/>
              <a:buNone/>
            </a:pPr>
            <a:r>
              <a:rPr lang="en" sz="2400"/>
              <a:t>How will you measure these drivers and barriers to behavior? (Please show exact wording of questions that you will ask)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3"/>
          <p:cNvSpPr txBox="1">
            <a:spLocks noGrp="1"/>
          </p:cNvSpPr>
          <p:nvPr>
            <p:ph type="body" idx="1"/>
          </p:nvPr>
        </p:nvSpPr>
        <p:spPr>
          <a:xfrm>
            <a:off x="0" y="962875"/>
            <a:ext cx="9394500" cy="4494900"/>
          </a:xfrm>
          <a:prstGeom prst="rect">
            <a:avLst/>
          </a:prstGeom>
        </p:spPr>
        <p:txBody>
          <a:bodyPr spcFirstLastPara="1" wrap="square" lIns="68575" tIns="34275" rIns="68575" bIns="34275" anchor="t" anchorCtr="0">
            <a:normAutofit lnSpcReduction="20000"/>
          </a:bodyPr>
          <a:lstStyle/>
          <a:p>
            <a:pPr marL="0" lvl="0" indent="0" algn="l" rtl="0">
              <a:lnSpc>
                <a:spcPct val="115000"/>
              </a:lnSpc>
              <a:spcBef>
                <a:spcPts val="1400"/>
              </a:spcBef>
              <a:spcAft>
                <a:spcPts val="0"/>
              </a:spcAft>
              <a:buClr>
                <a:schemeClr val="dk1"/>
              </a:buClr>
              <a:buSzPts val="1100"/>
              <a:buFont typeface="Arial"/>
              <a:buNone/>
            </a:pPr>
            <a:r>
              <a:rPr lang="en" sz="1205" b="1"/>
              <a:t>4. Accessibility of Health Services</a:t>
            </a:r>
            <a:endParaRPr sz="1300" b="1"/>
          </a:p>
          <a:p>
            <a:pPr marL="457200" lvl="0" indent="-298450" algn="l" rtl="0">
              <a:lnSpc>
                <a:spcPct val="115000"/>
              </a:lnSpc>
              <a:spcBef>
                <a:spcPts val="1200"/>
              </a:spcBef>
              <a:spcAft>
                <a:spcPts val="0"/>
              </a:spcAft>
              <a:buSzPts val="1100"/>
              <a:buChar char="●"/>
            </a:pPr>
            <a:r>
              <a:rPr lang="en" sz="1100"/>
              <a:t>How easy is it for you to access health facilities in your area? (Very easy, Somewhat easy, Neutral, Somewhat difficult, Very difficult)</a:t>
            </a:r>
            <a:endParaRPr sz="1100"/>
          </a:p>
          <a:p>
            <a:pPr marL="457200" lvl="0" indent="-298450" algn="l" rtl="0">
              <a:lnSpc>
                <a:spcPct val="115000"/>
              </a:lnSpc>
              <a:spcBef>
                <a:spcPts val="0"/>
              </a:spcBef>
              <a:spcAft>
                <a:spcPts val="0"/>
              </a:spcAft>
              <a:buSzPts val="1100"/>
              <a:buChar char="●"/>
            </a:pPr>
            <a:r>
              <a:rPr lang="en" sz="1100"/>
              <a:t>Does traveling to a health facility create a significant financial burden for you?</a:t>
            </a:r>
            <a:endParaRPr sz="1100"/>
          </a:p>
          <a:p>
            <a:pPr marL="457200" lvl="0" indent="-298450" algn="l" rtl="0">
              <a:lnSpc>
                <a:spcPct val="115000"/>
              </a:lnSpc>
              <a:spcBef>
                <a:spcPts val="0"/>
              </a:spcBef>
              <a:spcAft>
                <a:spcPts val="0"/>
              </a:spcAft>
              <a:buSzPts val="1100"/>
              <a:buChar char="●"/>
            </a:pPr>
            <a:r>
              <a:rPr lang="en" sz="1100"/>
              <a:t>What barriers do you face in reaching a health service facility?</a:t>
            </a:r>
            <a:endParaRPr sz="1100"/>
          </a:p>
          <a:p>
            <a:pPr marL="0" lvl="0" indent="0" algn="l" rtl="0">
              <a:lnSpc>
                <a:spcPct val="115000"/>
              </a:lnSpc>
              <a:spcBef>
                <a:spcPts val="1200"/>
              </a:spcBef>
              <a:spcAft>
                <a:spcPts val="0"/>
              </a:spcAft>
              <a:buNone/>
            </a:pPr>
            <a:r>
              <a:rPr lang="en" sz="1205" b="1"/>
              <a:t>5. Social Support</a:t>
            </a:r>
            <a:endParaRPr sz="1100" b="1"/>
          </a:p>
          <a:p>
            <a:pPr marL="457200" lvl="0" indent="-298450" algn="l" rtl="0">
              <a:lnSpc>
                <a:spcPct val="115000"/>
              </a:lnSpc>
              <a:spcBef>
                <a:spcPts val="1200"/>
              </a:spcBef>
              <a:spcAft>
                <a:spcPts val="0"/>
              </a:spcAft>
              <a:buSzPts val="1100"/>
              <a:buChar char="●"/>
            </a:pPr>
            <a:r>
              <a:rPr lang="en" sz="1100"/>
              <a:t>Do you feel that your family and friends would  encourage and support you if you reported an assault? (Yes/No)</a:t>
            </a:r>
            <a:endParaRPr sz="1100"/>
          </a:p>
          <a:p>
            <a:pPr marL="457200" lvl="0" indent="-298450" algn="l" rtl="0">
              <a:lnSpc>
                <a:spcPct val="115000"/>
              </a:lnSpc>
              <a:spcBef>
                <a:spcPts val="0"/>
              </a:spcBef>
              <a:spcAft>
                <a:spcPts val="0"/>
              </a:spcAft>
              <a:buSzPts val="1100"/>
              <a:buChar char="●"/>
            </a:pPr>
            <a:r>
              <a:rPr lang="en" sz="1100"/>
              <a:t>How confident are you that health workers will treat you with respect and keep your information confidential? (1 to 5 scale)</a:t>
            </a:r>
            <a:endParaRPr sz="1100"/>
          </a:p>
          <a:p>
            <a:pPr marL="0" lvl="0" indent="0" algn="l" rtl="0">
              <a:lnSpc>
                <a:spcPct val="115000"/>
              </a:lnSpc>
              <a:spcBef>
                <a:spcPts val="1200"/>
              </a:spcBef>
              <a:spcAft>
                <a:spcPts val="0"/>
              </a:spcAft>
              <a:buNone/>
            </a:pPr>
            <a:r>
              <a:rPr lang="en" sz="1205" b="1"/>
              <a:t>6. Legal Protection</a:t>
            </a:r>
            <a:endParaRPr sz="1300" b="1"/>
          </a:p>
          <a:p>
            <a:pPr marL="457200" lvl="0" indent="-298450" algn="l" rtl="0">
              <a:lnSpc>
                <a:spcPct val="115000"/>
              </a:lnSpc>
              <a:spcBef>
                <a:spcPts val="1200"/>
              </a:spcBef>
              <a:spcAft>
                <a:spcPts val="0"/>
              </a:spcAft>
              <a:buSzPts val="1100"/>
              <a:buChar char="●"/>
            </a:pPr>
            <a:r>
              <a:rPr lang="en" sz="1100"/>
              <a:t>Do you believe you have the right to seek healthcare without fear of legal consequences? (Yes/No)</a:t>
            </a:r>
            <a:endParaRPr sz="1100"/>
          </a:p>
          <a:p>
            <a:pPr marL="457200" lvl="0" indent="-298450" algn="l" rtl="0">
              <a:lnSpc>
                <a:spcPct val="115000"/>
              </a:lnSpc>
              <a:spcBef>
                <a:spcPts val="0"/>
              </a:spcBef>
              <a:spcAft>
                <a:spcPts val="0"/>
              </a:spcAft>
              <a:buSzPts val="1100"/>
              <a:buChar char="●"/>
            </a:pPr>
            <a:r>
              <a:rPr lang="en" sz="1100"/>
              <a:t>Do you  feel safe seeking health care because you know your rights as a survivor are protected by law?</a:t>
            </a:r>
            <a:br>
              <a:rPr lang="en" sz="1100"/>
            </a:br>
            <a:endParaRPr sz="1100" b="1"/>
          </a:p>
          <a:p>
            <a:pPr marL="0" lvl="0" indent="0" algn="l" rtl="0">
              <a:lnSpc>
                <a:spcPct val="115000"/>
              </a:lnSpc>
              <a:spcBef>
                <a:spcPts val="1200"/>
              </a:spcBef>
              <a:spcAft>
                <a:spcPts val="0"/>
              </a:spcAft>
              <a:buNone/>
            </a:pPr>
            <a:r>
              <a:rPr lang="en" sz="1205" b="1"/>
              <a:t>7. Positive Word-of-Mouth</a:t>
            </a:r>
            <a:endParaRPr sz="1100" b="1"/>
          </a:p>
          <a:p>
            <a:pPr marL="457200" lvl="0" indent="-298450" algn="l" rtl="0">
              <a:lnSpc>
                <a:spcPct val="115000"/>
              </a:lnSpc>
              <a:spcBef>
                <a:spcPts val="1200"/>
              </a:spcBef>
              <a:spcAft>
                <a:spcPts val="0"/>
              </a:spcAft>
              <a:buSzPts val="1100"/>
              <a:buChar char="●"/>
            </a:pPr>
            <a:r>
              <a:rPr lang="en" sz="1100"/>
              <a:t>Have you heard success stories from other survivors about receiving care? (Yes/No)</a:t>
            </a:r>
            <a:endParaRPr sz="1100"/>
          </a:p>
          <a:p>
            <a:pPr marL="457200" lvl="0" indent="-298450" algn="l" rtl="0">
              <a:lnSpc>
                <a:spcPct val="115000"/>
              </a:lnSpc>
              <a:spcBef>
                <a:spcPts val="0"/>
              </a:spcBef>
              <a:spcAft>
                <a:spcPts val="0"/>
              </a:spcAft>
              <a:buSzPts val="1100"/>
              <a:buChar char="●"/>
            </a:pPr>
            <a:r>
              <a:rPr lang="en" sz="1100"/>
              <a:t>How much do these stories influence your willingness to seek help? (1 to 5 scale)"</a:t>
            </a:r>
            <a:endParaRPr sz="1100"/>
          </a:p>
          <a:p>
            <a:pPr marL="0" lvl="0" indent="0" algn="l" rtl="0">
              <a:lnSpc>
                <a:spcPct val="115000"/>
              </a:lnSpc>
              <a:spcBef>
                <a:spcPts val="1200"/>
              </a:spcBef>
              <a:spcAft>
                <a:spcPts val="0"/>
              </a:spcAft>
              <a:buNone/>
            </a:pPr>
            <a:endParaRPr sz="1100"/>
          </a:p>
          <a:p>
            <a:pPr marL="0" lvl="0" indent="0" algn="l" rtl="0">
              <a:lnSpc>
                <a:spcPct val="115000"/>
              </a:lnSpc>
              <a:spcBef>
                <a:spcPts val="1200"/>
              </a:spcBef>
              <a:spcAft>
                <a:spcPts val="0"/>
              </a:spcAft>
              <a:buNone/>
            </a:pPr>
            <a:endParaRPr sz="1100"/>
          </a:p>
          <a:p>
            <a:pPr marL="0" lvl="0" indent="0" algn="l" rtl="0">
              <a:spcBef>
                <a:spcPts val="1200"/>
              </a:spcBef>
              <a:spcAft>
                <a:spcPts val="0"/>
              </a:spcAft>
              <a:buNone/>
            </a:pPr>
            <a:endParaRPr/>
          </a:p>
        </p:txBody>
      </p:sp>
      <p:sp>
        <p:nvSpPr>
          <p:cNvPr id="181" name="Google Shape;181;p33"/>
          <p:cNvSpPr txBox="1"/>
          <p:nvPr/>
        </p:nvSpPr>
        <p:spPr>
          <a:xfrm>
            <a:off x="44175" y="0"/>
            <a:ext cx="9144000" cy="849600"/>
          </a:xfrm>
          <a:prstGeom prst="rect">
            <a:avLst/>
          </a:prstGeom>
          <a:solidFill>
            <a:srgbClr val="D5A6BD"/>
          </a:solid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2400"/>
              <a:buFont typeface="Play"/>
              <a:buNone/>
            </a:pPr>
            <a:r>
              <a:rPr lang="en" sz="2400">
                <a:solidFill>
                  <a:schemeClr val="dk1"/>
                </a:solidFill>
                <a:latin typeface="Play"/>
                <a:ea typeface="Play"/>
                <a:cs typeface="Play"/>
                <a:sym typeface="Play"/>
              </a:rPr>
              <a:t>How will you measure these drivers and barriers to behavior? (Please show exact wording of questions that you will ask)</a:t>
            </a:r>
            <a:endParaRPr sz="21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2249</Words>
  <Application>Microsoft Macintosh PowerPoint</Application>
  <PresentationFormat>On-screen Show (16:9)</PresentationFormat>
  <Paragraphs>188</Paragraphs>
  <Slides>16</Slides>
  <Notes>16</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Times New Roman</vt:lpstr>
      <vt:lpstr>Play</vt:lpstr>
      <vt:lpstr>Arial</vt:lpstr>
      <vt:lpstr>Simple Light</vt:lpstr>
      <vt:lpstr>Office Theme</vt:lpstr>
      <vt:lpstr>Group 4</vt:lpstr>
      <vt:lpstr>Applying the Fogg Behavioral Model to Increase Health-Seeking Behavior Among Rape Survivors in Urban Settings of Ethiopia</vt:lpstr>
      <vt:lpstr>What do you hope to achieve through your project/intervention?</vt:lpstr>
      <vt:lpstr>What is the specific behavior that  you want to influence? (Use Person, Action, Context to write the behavior of interest)</vt:lpstr>
      <vt:lpstr>  What factors drive or act as barriers to that behavior? (How do you know these are important)  </vt:lpstr>
      <vt:lpstr>What factors drive or act as barriers to that behavior? (How do you know these are important) </vt:lpstr>
      <vt:lpstr>How will you determine whether these factors influence the behavior of interest?</vt:lpstr>
      <vt:lpstr>How will you measure these drivers and barriers to behavior? (Please show exact wording of questions that you will ask)</vt:lpstr>
      <vt:lpstr>PowerPoint Presentation</vt:lpstr>
      <vt:lpstr>Survey questions to assess barriers </vt:lpstr>
      <vt:lpstr>PowerPoint Presentation</vt:lpstr>
      <vt:lpstr>How will you measure these drivers and barriers to behavior? (Please show exact wording of questions that you will ask)</vt:lpstr>
      <vt:lpstr>  Next Steps  1. Needs Assessment Perform a needs assessment through surveys or focus groups with the target population (women aged 18 and above) to understand their specific barriers and drivers regarding reporting sexual assault. 2. Literature Review  Conduct a thorough review of existing research on health-seeking behaviors among rape survivors, particularly in urban Ethiopia. This includes studying the Fogg Behavioral Model's application in similar contexts. 3. Data Collection &amp; Learning  Gather both quantitative (reporting rates, service uptake) and qualitative (survivor feedback, provider experiences) data. Use Fogg methodology to segment (motivation, ability, prompts) to evaluate impact based on the response we receive. Document lessons that can inform scaling. </vt:lpstr>
      <vt:lpstr>         4. Pilot Testing &amp; Validation of the tool  Select 2–3 public health centers to implement the project/intervention. Test feasibility of using the Fogg Behavioral Model in real-world contexts. Identify practical challenges survivors face in reporting.  5. Capacity Building  Train healthcare workers on survivor-centered, trauma-informed care. Build awareness among community mobilizers and local leaders to reduce stigma. Strengthen referral pathways between police, NGOs, and clinics.  6. Stakeholder Engagement  Partner with the Ministry of Health, women’s organizations, and local NGOs. Engage survivor advocacy groups to ensure interventions are culturally sensitive and survivor-led. Involve policymakers early to prepare ground for national adoption. 7. Community Awareness Campaign  Plan and launch a community awareness campaign to reduce stigma and educate the public about the rights of survivors and the importance of seeking help.           </vt:lpstr>
      <vt:lpstr>   8. Refinement &amp; Iteration  Adapt tools, surveys, and messaging based on pilot feedback. Simplify access pathways (hotline, community reporting, referral cards). Incorporate digital/low-cost behavioral nudges if feasible. Implement a feedback mechanism for survivors to share their experiences and suggestions for improvement, ensuring their voices are heard. 9. Monitoring and Evaluation Plan Establish clear metrics for evaluating the effectiveness of the intervention, including rates of reporting and survivor satisfaction with services. 10. Scale-Up &amp; Sustainability  Develop a costed scale-up plan, aligned with Ethiopia’s health system. Advocate through evidence-based policy briefs and survivor stories. Seek long-term partnerships and donor support to sustain interventions.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Africa Behavioral Science Network</cp:lastModifiedBy>
  <cp:revision>1</cp:revision>
  <dcterms:modified xsi:type="dcterms:W3CDTF">2025-09-09T18:08:42Z</dcterms:modified>
</cp:coreProperties>
</file>